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325" r:id="rId2"/>
    <p:sldId id="327" r:id="rId3"/>
    <p:sldId id="462" r:id="rId4"/>
    <p:sldId id="326" r:id="rId5"/>
    <p:sldId id="329" r:id="rId6"/>
    <p:sldId id="461" r:id="rId7"/>
    <p:sldId id="331" r:id="rId8"/>
    <p:sldId id="332" r:id="rId9"/>
    <p:sldId id="333" r:id="rId10"/>
    <p:sldId id="334" r:id="rId11"/>
    <p:sldId id="337" r:id="rId12"/>
    <p:sldId id="338" r:id="rId13"/>
    <p:sldId id="339" r:id="rId14"/>
    <p:sldId id="340" r:id="rId15"/>
    <p:sldId id="348" r:id="rId16"/>
    <p:sldId id="349" r:id="rId17"/>
    <p:sldId id="350" r:id="rId18"/>
    <p:sldId id="351" r:id="rId19"/>
    <p:sldId id="355" r:id="rId20"/>
    <p:sldId id="365" r:id="rId21"/>
    <p:sldId id="366" r:id="rId22"/>
    <p:sldId id="368" r:id="rId23"/>
    <p:sldId id="369" r:id="rId24"/>
    <p:sldId id="375" r:id="rId25"/>
    <p:sldId id="465" r:id="rId26"/>
    <p:sldId id="372" r:id="rId27"/>
    <p:sldId id="379" r:id="rId28"/>
    <p:sldId id="382" r:id="rId29"/>
    <p:sldId id="390" r:id="rId30"/>
    <p:sldId id="401" r:id="rId31"/>
    <p:sldId id="402" r:id="rId32"/>
    <p:sldId id="463" r:id="rId33"/>
    <p:sldId id="406" r:id="rId34"/>
    <p:sldId id="408" r:id="rId35"/>
    <p:sldId id="464" r:id="rId36"/>
    <p:sldId id="409" r:id="rId37"/>
    <p:sldId id="410" r:id="rId38"/>
    <p:sldId id="413" r:id="rId39"/>
    <p:sldId id="421" r:id="rId40"/>
    <p:sldId id="422" r:id="rId41"/>
    <p:sldId id="423" r:id="rId42"/>
    <p:sldId id="425" r:id="rId43"/>
    <p:sldId id="443" r:id="rId44"/>
    <p:sldId id="444" r:id="rId45"/>
    <p:sldId id="446" r:id="rId46"/>
    <p:sldId id="459" r:id="rId47"/>
    <p:sldId id="460" r:id="rId48"/>
  </p:sldIdLst>
  <p:sldSz cx="9144000" cy="6858000" type="screen4x3"/>
  <p:notesSz cx="6858000" cy="9144000"/>
  <p:defaultTextStyle>
    <a:defPPr>
      <a:defRPr lang="hu-H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EF9D258-83ED-46D8-B6E2-D77502E3659F}" type="datetimeFigureOut">
              <a:rPr lang="hu-HU"/>
              <a:pPr>
                <a:defRPr/>
              </a:pPr>
              <a:t>2019.10.20.</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hu-HU" noProof="0"/>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endParaRPr lang="hu-HU" noProof="0"/>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7E71328-0D9B-4674-A9EA-E2E175791C81}" type="slidenum">
              <a:rPr lang="hu-HU"/>
              <a:pPr>
                <a:defRPr/>
              </a:pPr>
              <a:t>‹#›</a:t>
            </a:fld>
            <a:endParaRPr lang="hu-HU"/>
          </a:p>
        </p:txBody>
      </p:sp>
    </p:spTree>
    <p:extLst>
      <p:ext uri="{BB962C8B-B14F-4D97-AF65-F5344CB8AC3E}">
        <p14:creationId xmlns:p14="http://schemas.microsoft.com/office/powerpoint/2010/main" val="8398435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Diakép helye 1"/>
          <p:cNvSpPr>
            <a:spLocks noGrp="1" noRot="1" noChangeAspect="1"/>
          </p:cNvSpPr>
          <p:nvPr>
            <p:ph type="sldImg"/>
          </p:nvPr>
        </p:nvSpPr>
        <p:spPr bwMode="auto">
          <a:noFill/>
          <a:ln>
            <a:solidFill>
              <a:srgbClr val="000000"/>
            </a:solidFill>
            <a:miter lim="800000"/>
            <a:headEnd/>
            <a:tailEnd/>
          </a:ln>
        </p:spPr>
      </p:sp>
      <p:sp>
        <p:nvSpPr>
          <p:cNvPr id="49154" name="Jegyzetek hely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u-HU" smtClean="0"/>
          </a:p>
        </p:txBody>
      </p:sp>
      <p:sp>
        <p:nvSpPr>
          <p:cNvPr id="49155" name="Dia számának hely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2DA5BC8-CE3C-45D5-B598-E9BF1ED1926C}" type="slidenum">
              <a:rPr lang="hu-HU" smtClean="0"/>
              <a:pPr/>
              <a:t>31</a:t>
            </a:fld>
            <a:endParaRPr lang="hu-HU" smtClean="0"/>
          </a:p>
        </p:txBody>
      </p:sp>
    </p:spTree>
    <p:extLst>
      <p:ext uri="{BB962C8B-B14F-4D97-AF65-F5344CB8AC3E}">
        <p14:creationId xmlns:p14="http://schemas.microsoft.com/office/powerpoint/2010/main" val="450397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lvl1pPr>
              <a:defRPr/>
            </a:lvl1pPr>
          </a:lstStyle>
          <a:p>
            <a:pPr>
              <a:defRPr/>
            </a:pPr>
            <a:fld id="{A84757FE-65E2-4144-991D-AE9ADC109B42}" type="datetimeFigureOut">
              <a:rPr lang="hu-HU"/>
              <a:pPr>
                <a:defRPr/>
              </a:pPr>
              <a:t>2019.10.20.</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557ADC91-34D8-436D-941A-02F33858EA40}" type="slidenum">
              <a:rPr lang="hu-HU"/>
              <a:pPr>
                <a:defRPr/>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83EDBCEE-CB17-447F-8621-294D8DE1EA91}" type="datetimeFigureOut">
              <a:rPr lang="hu-HU"/>
              <a:pPr>
                <a:defRPr/>
              </a:pPr>
              <a:t>2019.10.20.</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21A18BCA-2BFA-48F6-9FC4-8E51B2EFAA47}" type="slidenum">
              <a:rPr lang="hu-HU"/>
              <a:pPr>
                <a:defRPr/>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B0474972-B1FF-4691-B6AC-AAE8E3449A6E}" type="datetimeFigureOut">
              <a:rPr lang="hu-HU"/>
              <a:pPr>
                <a:defRPr/>
              </a:pPr>
              <a:t>2019.10.20.</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20587717-D84D-45A8-8C6B-CACE3F549A82}" type="slidenum">
              <a:rPr lang="hu-HU"/>
              <a:pPr>
                <a:defRPr/>
              </a:pPr>
              <a:t>‹#›</a:t>
            </a:fld>
            <a:endParaRPr lang="hu-H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Cím, tartalom és szöveg">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p>
            <a:r>
              <a:rPr lang="hu-HU"/>
              <a:t>Mintacím szerkesztése</a:t>
            </a:r>
          </a:p>
        </p:txBody>
      </p:sp>
      <p:sp>
        <p:nvSpPr>
          <p:cNvPr id="3" name="Tartalom helye 2"/>
          <p:cNvSpPr>
            <a:spLocks noGrp="1"/>
          </p:cNvSpPr>
          <p:nvPr>
            <p:ph sz="half" idx="1"/>
          </p:nvPr>
        </p:nvSpPr>
        <p:spPr>
          <a:xfrm>
            <a:off x="457200" y="1600200"/>
            <a:ext cx="4038600" cy="4525963"/>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4648200" y="1600200"/>
            <a:ext cx="4038600" cy="4525963"/>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3"/>
          <p:cNvSpPr>
            <a:spLocks noGrp="1"/>
          </p:cNvSpPr>
          <p:nvPr>
            <p:ph type="dt" sz="half" idx="10"/>
          </p:nvPr>
        </p:nvSpPr>
        <p:spPr/>
        <p:txBody>
          <a:bodyPr/>
          <a:lstStyle>
            <a:lvl1pPr>
              <a:defRPr/>
            </a:lvl1pPr>
          </a:lstStyle>
          <a:p>
            <a:pPr>
              <a:defRPr/>
            </a:pPr>
            <a:fld id="{AFA61D70-A12A-4240-A016-F28206D807B7}" type="datetimeFigureOut">
              <a:rPr lang="hu-HU"/>
              <a:pPr>
                <a:defRPr/>
              </a:pPr>
              <a:t>2019.10.20.</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956B1C19-1744-4B8F-A350-14C84699AF72}" type="slidenum">
              <a:rPr lang="hu-HU"/>
              <a:pPr>
                <a:defRPr/>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AFCA7CB2-C2A7-462B-B28F-317BA12F4C34}" type="datetimeFigureOut">
              <a:rPr lang="hu-HU"/>
              <a:pPr>
                <a:defRPr/>
              </a:pPr>
              <a:t>2019.10.20.</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233BE175-DC8C-465D-8301-A744A54A3DA2}" type="slidenum">
              <a:rPr lang="hu-HU"/>
              <a:pPr>
                <a:defRPr/>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lvl1pPr>
              <a:defRPr/>
            </a:lvl1pPr>
          </a:lstStyle>
          <a:p>
            <a:pPr>
              <a:defRPr/>
            </a:pPr>
            <a:fld id="{08F6D2CA-A431-41B0-9664-10F6703BB55A}" type="datetimeFigureOut">
              <a:rPr lang="hu-HU"/>
              <a:pPr>
                <a:defRPr/>
              </a:pPr>
              <a:t>2019.10.20.</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D9E6178D-B8A3-400D-862B-C3228857C4AA}" type="slidenum">
              <a:rPr lang="hu-HU"/>
              <a:pPr>
                <a:defRPr/>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3"/>
          <p:cNvSpPr>
            <a:spLocks noGrp="1"/>
          </p:cNvSpPr>
          <p:nvPr>
            <p:ph type="dt" sz="half" idx="10"/>
          </p:nvPr>
        </p:nvSpPr>
        <p:spPr/>
        <p:txBody>
          <a:bodyPr/>
          <a:lstStyle>
            <a:lvl1pPr>
              <a:defRPr/>
            </a:lvl1pPr>
          </a:lstStyle>
          <a:p>
            <a:pPr>
              <a:defRPr/>
            </a:pPr>
            <a:fld id="{B8E71EBD-FD7E-49D0-8648-0F65A0C4EA45}" type="datetimeFigureOut">
              <a:rPr lang="hu-HU"/>
              <a:pPr>
                <a:defRPr/>
              </a:pPr>
              <a:t>2019.10.20.</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7AF8CD9F-6F68-4921-9F92-128A41371BF1}" type="slidenum">
              <a:rPr lang="hu-HU"/>
              <a:pPr>
                <a:defRPr/>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3"/>
          <p:cNvSpPr>
            <a:spLocks noGrp="1"/>
          </p:cNvSpPr>
          <p:nvPr>
            <p:ph type="dt" sz="half" idx="10"/>
          </p:nvPr>
        </p:nvSpPr>
        <p:spPr/>
        <p:txBody>
          <a:bodyPr/>
          <a:lstStyle>
            <a:lvl1pPr>
              <a:defRPr/>
            </a:lvl1pPr>
          </a:lstStyle>
          <a:p>
            <a:pPr>
              <a:defRPr/>
            </a:pPr>
            <a:fld id="{A49B162C-F071-44AD-8FA0-194392B89D9E}" type="datetimeFigureOut">
              <a:rPr lang="hu-HU"/>
              <a:pPr>
                <a:defRPr/>
              </a:pPr>
              <a:t>2019.10.20.</a:t>
            </a:fld>
            <a:endParaRPr lang="hu-HU"/>
          </a:p>
        </p:txBody>
      </p:sp>
      <p:sp>
        <p:nvSpPr>
          <p:cNvPr id="8" name="Élőláb helye 4"/>
          <p:cNvSpPr>
            <a:spLocks noGrp="1"/>
          </p:cNvSpPr>
          <p:nvPr>
            <p:ph type="ftr" sz="quarter" idx="11"/>
          </p:nvPr>
        </p:nvSpPr>
        <p:spPr/>
        <p:txBody>
          <a:bodyPr/>
          <a:lstStyle>
            <a:lvl1pPr>
              <a:defRPr/>
            </a:lvl1pPr>
          </a:lstStyle>
          <a:p>
            <a:pPr>
              <a:defRPr/>
            </a:pPr>
            <a:endParaRPr lang="hu-HU"/>
          </a:p>
        </p:txBody>
      </p:sp>
      <p:sp>
        <p:nvSpPr>
          <p:cNvPr id="9" name="Dia számának helye 5"/>
          <p:cNvSpPr>
            <a:spLocks noGrp="1"/>
          </p:cNvSpPr>
          <p:nvPr>
            <p:ph type="sldNum" sz="quarter" idx="12"/>
          </p:nvPr>
        </p:nvSpPr>
        <p:spPr/>
        <p:txBody>
          <a:bodyPr/>
          <a:lstStyle>
            <a:lvl1pPr>
              <a:defRPr/>
            </a:lvl1pPr>
          </a:lstStyle>
          <a:p>
            <a:pPr>
              <a:defRPr/>
            </a:pPr>
            <a:fld id="{ED9B6C3F-A453-4C55-9265-22B9CD252FD4}" type="slidenum">
              <a:rPr lang="hu-HU"/>
              <a:pPr>
                <a:defRPr/>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3"/>
          <p:cNvSpPr>
            <a:spLocks noGrp="1"/>
          </p:cNvSpPr>
          <p:nvPr>
            <p:ph type="dt" sz="half" idx="10"/>
          </p:nvPr>
        </p:nvSpPr>
        <p:spPr/>
        <p:txBody>
          <a:bodyPr/>
          <a:lstStyle>
            <a:lvl1pPr>
              <a:defRPr/>
            </a:lvl1pPr>
          </a:lstStyle>
          <a:p>
            <a:pPr>
              <a:defRPr/>
            </a:pPr>
            <a:fld id="{BA04A7CA-A39F-4C4C-B903-75AF7233041C}" type="datetimeFigureOut">
              <a:rPr lang="hu-HU"/>
              <a:pPr>
                <a:defRPr/>
              </a:pPr>
              <a:t>2019.10.20.</a:t>
            </a:fld>
            <a:endParaRPr lang="hu-HU"/>
          </a:p>
        </p:txBody>
      </p:sp>
      <p:sp>
        <p:nvSpPr>
          <p:cNvPr id="4" name="Élőláb helye 4"/>
          <p:cNvSpPr>
            <a:spLocks noGrp="1"/>
          </p:cNvSpPr>
          <p:nvPr>
            <p:ph type="ftr" sz="quarter" idx="11"/>
          </p:nvPr>
        </p:nvSpPr>
        <p:spPr/>
        <p:txBody>
          <a:bodyPr/>
          <a:lstStyle>
            <a:lvl1pPr>
              <a:defRPr/>
            </a:lvl1pPr>
          </a:lstStyle>
          <a:p>
            <a:pPr>
              <a:defRPr/>
            </a:pPr>
            <a:endParaRPr lang="hu-HU"/>
          </a:p>
        </p:txBody>
      </p:sp>
      <p:sp>
        <p:nvSpPr>
          <p:cNvPr id="5" name="Dia számának helye 5"/>
          <p:cNvSpPr>
            <a:spLocks noGrp="1"/>
          </p:cNvSpPr>
          <p:nvPr>
            <p:ph type="sldNum" sz="quarter" idx="12"/>
          </p:nvPr>
        </p:nvSpPr>
        <p:spPr/>
        <p:txBody>
          <a:bodyPr/>
          <a:lstStyle>
            <a:lvl1pPr>
              <a:defRPr/>
            </a:lvl1pPr>
          </a:lstStyle>
          <a:p>
            <a:pPr>
              <a:defRPr/>
            </a:pPr>
            <a:fld id="{D0F762F6-3C70-45A7-9591-696956F0B900}" type="slidenum">
              <a:rPr lang="hu-HU"/>
              <a:pPr>
                <a:defRPr/>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3"/>
          <p:cNvSpPr>
            <a:spLocks noGrp="1"/>
          </p:cNvSpPr>
          <p:nvPr>
            <p:ph type="dt" sz="half" idx="10"/>
          </p:nvPr>
        </p:nvSpPr>
        <p:spPr/>
        <p:txBody>
          <a:bodyPr/>
          <a:lstStyle>
            <a:lvl1pPr>
              <a:defRPr/>
            </a:lvl1pPr>
          </a:lstStyle>
          <a:p>
            <a:pPr>
              <a:defRPr/>
            </a:pPr>
            <a:fld id="{CCF0D8DF-D1B8-4B28-918A-990F350185A8}" type="datetimeFigureOut">
              <a:rPr lang="hu-HU"/>
              <a:pPr>
                <a:defRPr/>
              </a:pPr>
              <a:t>2019.10.20.</a:t>
            </a:fld>
            <a:endParaRPr lang="hu-HU"/>
          </a:p>
        </p:txBody>
      </p:sp>
      <p:sp>
        <p:nvSpPr>
          <p:cNvPr id="3" name="Élőláb helye 4"/>
          <p:cNvSpPr>
            <a:spLocks noGrp="1"/>
          </p:cNvSpPr>
          <p:nvPr>
            <p:ph type="ftr" sz="quarter" idx="11"/>
          </p:nvPr>
        </p:nvSpPr>
        <p:spPr/>
        <p:txBody>
          <a:bodyPr/>
          <a:lstStyle>
            <a:lvl1pPr>
              <a:defRPr/>
            </a:lvl1pPr>
          </a:lstStyle>
          <a:p>
            <a:pPr>
              <a:defRPr/>
            </a:pPr>
            <a:endParaRPr lang="hu-HU"/>
          </a:p>
        </p:txBody>
      </p:sp>
      <p:sp>
        <p:nvSpPr>
          <p:cNvPr id="4" name="Dia számának helye 5"/>
          <p:cNvSpPr>
            <a:spLocks noGrp="1"/>
          </p:cNvSpPr>
          <p:nvPr>
            <p:ph type="sldNum" sz="quarter" idx="12"/>
          </p:nvPr>
        </p:nvSpPr>
        <p:spPr/>
        <p:txBody>
          <a:bodyPr/>
          <a:lstStyle>
            <a:lvl1pPr>
              <a:defRPr/>
            </a:lvl1pPr>
          </a:lstStyle>
          <a:p>
            <a:pPr>
              <a:defRPr/>
            </a:pPr>
            <a:fld id="{1EABFEC7-0F67-4B49-BAD6-B1137221A24C}" type="slidenum">
              <a:rPr lang="hu-HU"/>
              <a:pPr>
                <a:defRPr/>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fld id="{DCF1E2A7-4E5B-4123-8104-6CBC3C2DD141}" type="datetimeFigureOut">
              <a:rPr lang="hu-HU"/>
              <a:pPr>
                <a:defRPr/>
              </a:pPr>
              <a:t>2019.10.20.</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94159558-77FE-4411-866F-E26F4771B3C5}" type="slidenum">
              <a:rPr lang="hu-HU"/>
              <a:pPr>
                <a:defRPr/>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fld id="{EC953444-2898-4BFE-B662-FA5A89979317}" type="datetimeFigureOut">
              <a:rPr lang="hu-HU"/>
              <a:pPr>
                <a:defRPr/>
              </a:pPr>
              <a:t>2019.10.20.</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77B37794-8CD1-40A6-8BF1-90DF1EAC2EE3}" type="slidenum">
              <a:rPr lang="hu-HU"/>
              <a:pPr>
                <a:defRPr/>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Cím hely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1027" name="Szöveg hely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6DE54E7-2E78-4EF2-B876-ED8A47A2DB76}" type="datetimeFigureOut">
              <a:rPr lang="hu-HU"/>
              <a:pPr>
                <a:defRPr/>
              </a:pPr>
              <a:t>2019.10.20.</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100451E-31A2-4952-A256-1D3E9C1AFB8E}" type="slidenum">
              <a:rPr lang="hu-HU"/>
              <a:pPr>
                <a:defRPr/>
              </a:pPr>
              <a:t>‹#›</a:t>
            </a:fld>
            <a:endParaRPr lang="hu-HU"/>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vighlaszlo.com/" TargetMode="External"/><Relationship Id="rId2" Type="http://schemas.openxmlformats.org/officeDocument/2006/relationships/hyperlink" Target="mailto:vigh@kgt.bme.hu" TargetMode="External"/><Relationship Id="rId1" Type="http://schemas.openxmlformats.org/officeDocument/2006/relationships/slideLayout" Target="../slideLayouts/slideLayout7.xml"/><Relationship Id="rId4" Type="http://schemas.openxmlformats.org/officeDocument/2006/relationships/hyperlink" Target="http://kgt.bme.h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idx="4294967295"/>
          </p:nvPr>
        </p:nvSpPr>
        <p:spPr/>
        <p:txBody>
          <a:bodyPr anchor="b">
            <a:noAutofit/>
          </a:bodyPr>
          <a:lstStyle/>
          <a:p>
            <a:pPr eaLnBrk="1" hangingPunct="1"/>
            <a:r>
              <a:rPr lang="hu-HU" sz="3600" dirty="0" smtClean="0"/>
              <a:t>VÍGH LÁSZLÓ</a:t>
            </a:r>
            <a:br>
              <a:rPr lang="hu-HU" sz="3600" dirty="0" smtClean="0"/>
            </a:br>
            <a:r>
              <a:rPr lang="hu-HU" sz="3600" dirty="0" smtClean="0"/>
              <a:t>Közgazdaságtan Tanszék</a:t>
            </a:r>
          </a:p>
        </p:txBody>
      </p:sp>
      <p:sp>
        <p:nvSpPr>
          <p:cNvPr id="63491" name="Rectangle 3"/>
          <p:cNvSpPr>
            <a:spLocks noGrp="1"/>
          </p:cNvSpPr>
          <p:nvPr>
            <p:ph idx="4294967295"/>
          </p:nvPr>
        </p:nvSpPr>
        <p:spPr/>
        <p:txBody>
          <a:bodyPr/>
          <a:lstStyle/>
          <a:p>
            <a:pPr marL="0" indent="0" eaLnBrk="1" hangingPunct="1">
              <a:lnSpc>
                <a:spcPct val="90000"/>
              </a:lnSpc>
            </a:pPr>
            <a:r>
              <a:rPr lang="hu-HU" dirty="0"/>
              <a:t>Elérhetőség:BME Q ép. II. em. A217. sz.</a:t>
            </a:r>
          </a:p>
          <a:p>
            <a:pPr marL="0" indent="0" eaLnBrk="1" hangingPunct="1">
              <a:lnSpc>
                <a:spcPct val="90000"/>
              </a:lnSpc>
            </a:pPr>
            <a:r>
              <a:rPr lang="hu-HU" dirty="0" smtClean="0"/>
              <a:t>Email: </a:t>
            </a:r>
            <a:r>
              <a:rPr lang="hu-HU" dirty="0" err="1" smtClean="0">
                <a:hlinkClick r:id="rId2"/>
              </a:rPr>
              <a:t>vigh</a:t>
            </a:r>
            <a:r>
              <a:rPr lang="hu-HU" dirty="0" smtClean="0">
                <a:hlinkClick r:id="rId2"/>
              </a:rPr>
              <a:t>@</a:t>
            </a:r>
            <a:r>
              <a:rPr lang="hu-HU" dirty="0" err="1" smtClean="0">
                <a:hlinkClick r:id="rId2"/>
              </a:rPr>
              <a:t>kgt.bme.hu</a:t>
            </a:r>
            <a:endParaRPr lang="hu-HU" dirty="0" smtClean="0"/>
          </a:p>
          <a:p>
            <a:pPr marL="0" indent="0" eaLnBrk="1" hangingPunct="1">
              <a:lnSpc>
                <a:spcPct val="90000"/>
              </a:lnSpc>
            </a:pPr>
            <a:r>
              <a:rPr lang="hu-HU" dirty="0" smtClean="0"/>
              <a:t>Honlap: </a:t>
            </a:r>
            <a:r>
              <a:rPr lang="hu-HU" dirty="0">
                <a:hlinkClick r:id="rId3"/>
              </a:rPr>
              <a:t>http://vighlaszlo.com</a:t>
            </a:r>
            <a:r>
              <a:rPr lang="hu-HU" dirty="0" smtClean="0">
                <a:hlinkClick r:id="rId3"/>
              </a:rPr>
              <a:t>/</a:t>
            </a:r>
            <a:endParaRPr lang="hu-HU" dirty="0" smtClean="0"/>
          </a:p>
          <a:p>
            <a:pPr marL="0" indent="0" eaLnBrk="1" hangingPunct="1">
              <a:lnSpc>
                <a:spcPct val="90000"/>
              </a:lnSpc>
            </a:pPr>
            <a:r>
              <a:rPr lang="hu-HU" dirty="0" smtClean="0"/>
              <a:t>Tanszéki honlap: </a:t>
            </a:r>
            <a:r>
              <a:rPr lang="hu-HU" dirty="0">
                <a:hlinkClick r:id="rId4"/>
              </a:rPr>
              <a:t>http://kgt.bme.hu</a:t>
            </a:r>
            <a:r>
              <a:rPr lang="hu-HU" dirty="0" smtClean="0">
                <a:hlinkClick r:id="rId4"/>
              </a:rPr>
              <a:t>/</a:t>
            </a:r>
            <a:endParaRPr lang="hu-HU" dirty="0" smtClean="0"/>
          </a:p>
          <a:p>
            <a:pPr marL="0" indent="0" eaLnBrk="1" hangingPunct="1">
              <a:lnSpc>
                <a:spcPct val="90000"/>
              </a:lnSpc>
              <a:buFont typeface="Wingdings" pitchFamily="2" charset="2"/>
              <a:buNone/>
            </a:pPr>
            <a:r>
              <a:rPr lang="hu-HU" dirty="0" smtClean="0"/>
              <a:t>Fogadóórák</a:t>
            </a:r>
            <a:r>
              <a:rPr lang="hu-HU" smtClean="0"/>
              <a:t>: </a:t>
            </a:r>
            <a:r>
              <a:rPr lang="hu-HU"/>
              <a:t>szerda 14-15:30, péntek 10-11:30</a:t>
            </a:r>
          </a:p>
          <a:p>
            <a:pPr eaLnBrk="1" hangingPunct="1">
              <a:lnSpc>
                <a:spcPct val="90000"/>
              </a:lnSpc>
              <a:buFont typeface="Wingdings" panose="05000000000000000000" pitchFamily="2" charset="2"/>
              <a:buChar char="Ø"/>
            </a:pPr>
            <a:r>
              <a:rPr lang="hu-HU" smtClean="0"/>
              <a:t>Változhat</a:t>
            </a:r>
            <a:r>
              <a:rPr lang="hu-HU" dirty="0" smtClean="0"/>
              <a:t>!</a:t>
            </a:r>
          </a:p>
          <a:p>
            <a:pPr eaLnBrk="1" hangingPunct="1">
              <a:lnSpc>
                <a:spcPct val="90000"/>
              </a:lnSpc>
              <a:buFont typeface="Wingdings" panose="05000000000000000000" pitchFamily="2" charset="2"/>
              <a:buChar char="Ø"/>
            </a:pPr>
            <a:r>
              <a:rPr lang="hu-HU" dirty="0" smtClean="0"/>
              <a:t>Az aktuálisat lásd a tanszéki honlapon!</a:t>
            </a:r>
          </a:p>
        </p:txBody>
      </p:sp>
    </p:spTree>
    <p:extLst>
      <p:ext uri="{BB962C8B-B14F-4D97-AF65-F5344CB8AC3E}">
        <p14:creationId xmlns:p14="http://schemas.microsoft.com/office/powerpoint/2010/main" val="3242478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ím 1"/>
          <p:cNvSpPr>
            <a:spLocks noGrp="1"/>
          </p:cNvSpPr>
          <p:nvPr>
            <p:ph type="title"/>
          </p:nvPr>
        </p:nvSpPr>
        <p:spPr>
          <a:xfrm>
            <a:off x="492034" y="-18256"/>
            <a:ext cx="8229600" cy="1143000"/>
          </a:xfrm>
        </p:spPr>
        <p:txBody>
          <a:bodyPr/>
          <a:lstStyle/>
          <a:p>
            <a:pPr eaLnBrk="1" hangingPunct="1"/>
            <a:r>
              <a:rPr lang="hu-HU" dirty="0" smtClean="0"/>
              <a:t>Főbb jellemzői</a:t>
            </a:r>
          </a:p>
        </p:txBody>
      </p:sp>
      <p:sp>
        <p:nvSpPr>
          <p:cNvPr id="3" name="Tartalom helye 2"/>
          <p:cNvSpPr>
            <a:spLocks noGrp="1"/>
          </p:cNvSpPr>
          <p:nvPr>
            <p:ph idx="1"/>
          </p:nvPr>
        </p:nvSpPr>
        <p:spPr>
          <a:xfrm>
            <a:off x="457200" y="1124744"/>
            <a:ext cx="8229600" cy="5001419"/>
          </a:xfrm>
        </p:spPr>
        <p:txBody>
          <a:bodyPr rtlCol="0">
            <a:normAutofit fontScale="85000" lnSpcReduction="20000"/>
          </a:bodyPr>
          <a:lstStyle/>
          <a:p>
            <a:pPr eaLnBrk="1" fontAlgn="auto" hangingPunct="1">
              <a:spcAft>
                <a:spcPts val="0"/>
              </a:spcAft>
              <a:buFont typeface="Arial" pitchFamily="34" charset="0"/>
              <a:buChar char="•"/>
              <a:defRPr/>
            </a:pPr>
            <a:r>
              <a:rPr lang="hu-HU" dirty="0" smtClean="0"/>
              <a:t>1</a:t>
            </a:r>
            <a:r>
              <a:rPr lang="hu-HU" dirty="0"/>
              <a:t>.</a:t>
            </a:r>
            <a:r>
              <a:rPr lang="hu-HU" b="1" dirty="0"/>
              <a:t> A gazdagságot a pénzzel= arany ( </a:t>
            </a:r>
            <a:r>
              <a:rPr lang="hu-HU" b="1" dirty="0" err="1"/>
              <a:t>metallizmus</a:t>
            </a:r>
            <a:r>
              <a:rPr lang="hu-HU" b="1" dirty="0"/>
              <a:t> – </a:t>
            </a:r>
            <a:r>
              <a:rPr lang="hu-HU" b="1" dirty="0" err="1"/>
              <a:t>Stafford</a:t>
            </a:r>
            <a:r>
              <a:rPr lang="hu-HU" b="1" dirty="0"/>
              <a:t>) azonosítja</a:t>
            </a:r>
            <a:r>
              <a:rPr lang="hu-HU" dirty="0"/>
              <a:t>, másképpen az Érték= pénz, a közönséges áruk, csak ha pénzre cserélődnek</a:t>
            </a:r>
            <a:r>
              <a:rPr lang="hu-HU" dirty="0" smtClean="0"/>
              <a:t>.</a:t>
            </a:r>
            <a:endParaRPr lang="hu-HU" dirty="0"/>
          </a:p>
          <a:p>
            <a:pPr eaLnBrk="1" fontAlgn="auto" hangingPunct="1">
              <a:spcAft>
                <a:spcPts val="0"/>
              </a:spcAft>
              <a:buFont typeface="Arial" pitchFamily="34" charset="0"/>
              <a:buChar char="•"/>
              <a:defRPr/>
            </a:pPr>
            <a:r>
              <a:rPr lang="hu-HU" dirty="0"/>
              <a:t>2. </a:t>
            </a:r>
            <a:r>
              <a:rPr lang="hu-HU" b="1" dirty="0"/>
              <a:t>A </a:t>
            </a:r>
            <a:r>
              <a:rPr lang="hu-HU" b="1" dirty="0" smtClean="0"/>
              <a:t>többlet (a profit) </a:t>
            </a:r>
            <a:r>
              <a:rPr lang="hu-HU" b="1" dirty="0"/>
              <a:t>forrása a kereskedelem:</a:t>
            </a:r>
            <a:r>
              <a:rPr lang="hu-HU" dirty="0"/>
              <a:t> olcsón venni és drágán eladni, ez a kereskedő tőke </a:t>
            </a:r>
            <a:r>
              <a:rPr lang="hu-HU" dirty="0" smtClean="0"/>
              <a:t>logikája. </a:t>
            </a:r>
            <a:r>
              <a:rPr lang="hu-HU" dirty="0"/>
              <a:t>Vagyis a profit </a:t>
            </a:r>
            <a:r>
              <a:rPr lang="hu-HU" b="1" dirty="0"/>
              <a:t>a forgalomból </a:t>
            </a:r>
            <a:r>
              <a:rPr lang="hu-HU" b="1" dirty="0" smtClean="0"/>
              <a:t>származik, nem a termelésből.</a:t>
            </a:r>
            <a:endParaRPr lang="hu-HU" b="1" dirty="0"/>
          </a:p>
          <a:p>
            <a:pPr eaLnBrk="1" fontAlgn="auto" hangingPunct="1">
              <a:spcAft>
                <a:spcPts val="0"/>
              </a:spcAft>
              <a:buFont typeface="Arial" pitchFamily="34" charset="0"/>
              <a:buChar char="•"/>
              <a:defRPr/>
            </a:pPr>
            <a:r>
              <a:rPr lang="hu-HU" dirty="0"/>
              <a:t>Azonban a kérdést nemzetgazdasági szinten vetik fel. A belső kereskedelemből nem származhat nyereség az egész nemzet számára, amit az egyik nyer, a másik elveszíti. </a:t>
            </a:r>
            <a:r>
              <a:rPr lang="hu-HU" b="1" dirty="0" smtClean="0"/>
              <a:t>Aktív külkereskedelmi mérleg!</a:t>
            </a:r>
          </a:p>
          <a:p>
            <a:pPr eaLnBrk="1" fontAlgn="auto" hangingPunct="1">
              <a:spcAft>
                <a:spcPts val="0"/>
              </a:spcAft>
              <a:buFont typeface="Arial" pitchFamily="34" charset="0"/>
              <a:buChar char="•"/>
              <a:defRPr/>
            </a:pPr>
            <a:r>
              <a:rPr lang="hu-HU" dirty="0" smtClean="0"/>
              <a:t>Az ezt segítő politika: importvámok, exporttámogatások, hazai ipar védelme és támogatása</a:t>
            </a:r>
            <a:endParaRPr lang="hu-HU" dirty="0"/>
          </a:p>
          <a:p>
            <a:pPr eaLnBrk="1" fontAlgn="auto" hangingPunct="1">
              <a:spcAft>
                <a:spcPts val="0"/>
              </a:spcAft>
              <a:buFont typeface="Arial" pitchFamily="34" charset="0"/>
              <a:buChar char="•"/>
              <a:defRPr/>
            </a:pPr>
            <a:endParaRPr lang="hu-HU" dirty="0"/>
          </a:p>
        </p:txBody>
      </p:sp>
    </p:spTree>
    <p:extLst>
      <p:ext uri="{BB962C8B-B14F-4D97-AF65-F5344CB8AC3E}">
        <p14:creationId xmlns:p14="http://schemas.microsoft.com/office/powerpoint/2010/main" val="327660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ím 1"/>
          <p:cNvSpPr>
            <a:spLocks noGrp="1"/>
          </p:cNvSpPr>
          <p:nvPr>
            <p:ph type="title"/>
          </p:nvPr>
        </p:nvSpPr>
        <p:spPr/>
        <p:txBody>
          <a:bodyPr/>
          <a:lstStyle/>
          <a:p>
            <a:pPr eaLnBrk="1" hangingPunct="1"/>
            <a:r>
              <a:rPr lang="hu-HU" b="1" smtClean="0"/>
              <a:t>Fiziokrácia</a:t>
            </a:r>
            <a:endParaRPr lang="hu-HU" smtClean="0"/>
          </a:p>
        </p:txBody>
      </p:sp>
      <p:pic>
        <p:nvPicPr>
          <p:cNvPr id="22530" name="Picture 2"/>
          <p:cNvPicPr>
            <a:picLocks noChangeAspect="1" noChangeArrowheads="1"/>
          </p:cNvPicPr>
          <p:nvPr/>
        </p:nvPicPr>
        <p:blipFill>
          <a:blip r:embed="rId2"/>
          <a:srcRect/>
          <a:stretch>
            <a:fillRect/>
          </a:stretch>
        </p:blipFill>
        <p:spPr bwMode="auto">
          <a:xfrm>
            <a:off x="2195513" y="1320800"/>
            <a:ext cx="4248150" cy="4398963"/>
          </a:xfrm>
          <a:prstGeom prst="rect">
            <a:avLst/>
          </a:prstGeom>
          <a:noFill/>
          <a:ln w="9525">
            <a:noFill/>
            <a:miter lim="800000"/>
            <a:headEnd/>
            <a:tailEnd/>
          </a:ln>
        </p:spPr>
      </p:pic>
      <p:sp>
        <p:nvSpPr>
          <p:cNvPr id="22531" name="Szövegdoboz 2"/>
          <p:cNvSpPr txBox="1">
            <a:spLocks noChangeArrowheads="1"/>
          </p:cNvSpPr>
          <p:nvPr/>
        </p:nvSpPr>
        <p:spPr bwMode="auto">
          <a:xfrm>
            <a:off x="2339752" y="5877272"/>
            <a:ext cx="3168650" cy="461963"/>
          </a:xfrm>
          <a:prstGeom prst="rect">
            <a:avLst/>
          </a:prstGeom>
          <a:noFill/>
          <a:ln w="9525">
            <a:noFill/>
            <a:miter lim="800000"/>
            <a:headEnd/>
            <a:tailEnd/>
          </a:ln>
        </p:spPr>
        <p:txBody>
          <a:bodyPr>
            <a:spAutoFit/>
          </a:bodyPr>
          <a:lstStyle/>
          <a:p>
            <a:r>
              <a:rPr lang="hu-HU" sz="2400" dirty="0" err="1">
                <a:latin typeface="Calibri" pitchFamily="34" charset="0"/>
              </a:rPr>
              <a:t>François</a:t>
            </a:r>
            <a:r>
              <a:rPr lang="hu-HU" sz="2400" dirty="0">
                <a:latin typeface="Calibri" pitchFamily="34" charset="0"/>
              </a:rPr>
              <a:t> </a:t>
            </a:r>
            <a:r>
              <a:rPr lang="hu-HU" sz="2400" dirty="0" err="1">
                <a:latin typeface="Calibri" pitchFamily="34" charset="0"/>
              </a:rPr>
              <a:t>Quesnay</a:t>
            </a:r>
            <a:endParaRPr lang="hu-HU" sz="2400" dirty="0">
              <a:latin typeface="Calibri" pitchFamily="34" charset="0"/>
            </a:endParaRPr>
          </a:p>
        </p:txBody>
      </p:sp>
    </p:spTree>
    <p:extLst>
      <p:ext uri="{BB962C8B-B14F-4D97-AF65-F5344CB8AC3E}">
        <p14:creationId xmlns:p14="http://schemas.microsoft.com/office/powerpoint/2010/main" val="850439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ím 1"/>
          <p:cNvSpPr>
            <a:spLocks noGrp="1"/>
          </p:cNvSpPr>
          <p:nvPr>
            <p:ph type="title"/>
          </p:nvPr>
        </p:nvSpPr>
        <p:spPr/>
        <p:txBody>
          <a:bodyPr/>
          <a:lstStyle/>
          <a:p>
            <a:pPr eaLnBrk="1" hangingPunct="1"/>
            <a:r>
              <a:rPr lang="hu-HU" smtClean="0"/>
              <a:t>François Quesnay</a:t>
            </a:r>
          </a:p>
        </p:txBody>
      </p:sp>
      <p:sp>
        <p:nvSpPr>
          <p:cNvPr id="23554" name="Tartalom helye 2"/>
          <p:cNvSpPr>
            <a:spLocks noGrp="1"/>
          </p:cNvSpPr>
          <p:nvPr>
            <p:ph idx="1"/>
          </p:nvPr>
        </p:nvSpPr>
        <p:spPr/>
        <p:txBody>
          <a:bodyPr/>
          <a:lstStyle/>
          <a:p>
            <a:pPr eaLnBrk="1" hangingPunct="1"/>
            <a:r>
              <a:rPr lang="hu-HU" dirty="0" smtClean="0"/>
              <a:t>(1694. június 4. – Versailles,1774. december 16.) a fiziokratizmus megteremtője. Eredetileg Madame de Pompadour és XV. Lajos orvosa.</a:t>
            </a:r>
          </a:p>
          <a:p>
            <a:pPr eaLnBrk="1" hangingPunct="1"/>
            <a:r>
              <a:rPr lang="hu-HU" dirty="0" err="1" smtClean="0"/>
              <a:t>Harveynek</a:t>
            </a:r>
            <a:r>
              <a:rPr lang="hu-HU" dirty="0" smtClean="0"/>
              <a:t> a vérkeringés orvostudományi felfedezése nyomán alkotta meg a gazdasági élet "vérkeringését" modellező művét a "</a:t>
            </a:r>
            <a:r>
              <a:rPr lang="hu-HU" dirty="0" err="1" smtClean="0"/>
              <a:t>Tableau</a:t>
            </a:r>
            <a:r>
              <a:rPr lang="hu-HU" dirty="0" smtClean="0"/>
              <a:t> </a:t>
            </a:r>
            <a:r>
              <a:rPr lang="hu-HU" dirty="0" err="1" smtClean="0"/>
              <a:t>économique</a:t>
            </a:r>
            <a:r>
              <a:rPr lang="hu-HU" dirty="0" smtClean="0"/>
              <a:t>"</a:t>
            </a:r>
            <a:r>
              <a:rPr lang="hu-HU" dirty="0" err="1" smtClean="0"/>
              <a:t>-t</a:t>
            </a:r>
            <a:r>
              <a:rPr lang="hu-HU" dirty="0" smtClean="0"/>
              <a:t>, </a:t>
            </a:r>
            <a:r>
              <a:rPr lang="hu-HU" dirty="0" err="1" smtClean="0"/>
              <a:t>a</a:t>
            </a:r>
            <a:r>
              <a:rPr lang="hu-HU" dirty="0" smtClean="0"/>
              <a:t> Gazdasági táblázatot.</a:t>
            </a:r>
          </a:p>
        </p:txBody>
      </p:sp>
    </p:spTree>
    <p:extLst>
      <p:ext uri="{BB962C8B-B14F-4D97-AF65-F5344CB8AC3E}">
        <p14:creationId xmlns:p14="http://schemas.microsoft.com/office/powerpoint/2010/main" val="37252600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634082"/>
          </a:xfrm>
        </p:spPr>
        <p:txBody>
          <a:bodyPr/>
          <a:lstStyle/>
          <a:p>
            <a:r>
              <a:rPr lang="hu-HU" dirty="0" smtClean="0"/>
              <a:t>A klasszikus gazdaságtan előfutárai</a:t>
            </a:r>
            <a:endParaRPr lang="hu-HU" dirty="0"/>
          </a:p>
        </p:txBody>
      </p:sp>
      <p:sp>
        <p:nvSpPr>
          <p:cNvPr id="3" name="Tartalom helye 2"/>
          <p:cNvSpPr>
            <a:spLocks noGrp="1"/>
          </p:cNvSpPr>
          <p:nvPr>
            <p:ph idx="1"/>
          </p:nvPr>
        </p:nvSpPr>
        <p:spPr>
          <a:xfrm>
            <a:off x="457200" y="908720"/>
            <a:ext cx="8229600" cy="5328592"/>
          </a:xfrm>
        </p:spPr>
        <p:txBody>
          <a:bodyPr/>
          <a:lstStyle/>
          <a:p>
            <a:r>
              <a:rPr lang="hu-HU" sz="2800" dirty="0" err="1" smtClean="0"/>
              <a:t>Fizio-krácia</a:t>
            </a:r>
            <a:r>
              <a:rPr lang="hu-HU" sz="2800" dirty="0" smtClean="0"/>
              <a:t> = a természet uralma</a:t>
            </a:r>
          </a:p>
          <a:p>
            <a:r>
              <a:rPr lang="hu-HU" sz="2800" b="1" dirty="0" smtClean="0"/>
              <a:t>A merkantilizmus kritikája</a:t>
            </a:r>
          </a:p>
          <a:p>
            <a:pPr>
              <a:buFont typeface="Wingdings" panose="05000000000000000000" pitchFamily="2" charset="2"/>
              <a:buChar char="Ø"/>
            </a:pPr>
            <a:r>
              <a:rPr lang="hu-HU" sz="2800" b="1" dirty="0" smtClean="0"/>
              <a:t>A többlet forrása nem a csere, hanem a természet</a:t>
            </a:r>
          </a:p>
          <a:p>
            <a:pPr>
              <a:buFont typeface="Wingdings" panose="05000000000000000000" pitchFamily="2" charset="2"/>
              <a:buChar char="Ø"/>
            </a:pPr>
            <a:r>
              <a:rPr lang="hu-HU" sz="2800" dirty="0" smtClean="0"/>
              <a:t>A gazdaságnak is természettörvényei vannak</a:t>
            </a:r>
          </a:p>
          <a:p>
            <a:pPr marL="514350" indent="-514350">
              <a:buFont typeface="+mj-lt"/>
              <a:buAutoNum type="arabicPeriod"/>
            </a:pPr>
            <a:r>
              <a:rPr lang="hu-HU" sz="2800" b="1" dirty="0" smtClean="0">
                <a:latin typeface="Calibri" pitchFamily="34" charset="0"/>
              </a:rPr>
              <a:t>Önszabályozó rendszer, amelyben, akár a természetben</a:t>
            </a:r>
            <a:r>
              <a:rPr lang="hu-HU" sz="2800" dirty="0" smtClean="0">
                <a:latin typeface="Calibri" pitchFamily="34" charset="0"/>
              </a:rPr>
              <a:t> </a:t>
            </a:r>
            <a:r>
              <a:rPr lang="hu-HU" sz="2800" b="1" dirty="0" smtClean="0">
                <a:latin typeface="Calibri" pitchFamily="34" charset="0"/>
              </a:rPr>
              <a:t>természettörvények </a:t>
            </a:r>
            <a:r>
              <a:rPr lang="hu-HU" sz="2800" b="1" dirty="0">
                <a:latin typeface="Calibri" pitchFamily="34" charset="0"/>
              </a:rPr>
              <a:t>(</a:t>
            </a:r>
            <a:r>
              <a:rPr lang="hu-HU" sz="2800" b="1" dirty="0" smtClean="0">
                <a:latin typeface="Calibri" pitchFamily="34" charset="0"/>
              </a:rPr>
              <a:t>objektív) </a:t>
            </a:r>
            <a:r>
              <a:rPr lang="hu-HU" sz="2800" dirty="0" smtClean="0">
                <a:latin typeface="Calibri" pitchFamily="34" charset="0"/>
              </a:rPr>
              <a:t>hatnak</a:t>
            </a:r>
          </a:p>
          <a:p>
            <a:pPr marL="571500" indent="-571500">
              <a:buFont typeface="+mj-lt"/>
              <a:buAutoNum type="arabicPeriod"/>
            </a:pPr>
            <a:r>
              <a:rPr lang="hu-HU" sz="2800" b="1" dirty="0" smtClean="0">
                <a:latin typeface="Calibri" pitchFamily="34" charset="0"/>
              </a:rPr>
              <a:t>A szabad </a:t>
            </a:r>
            <a:r>
              <a:rPr lang="hu-HU" sz="2800" b="1" dirty="0">
                <a:latin typeface="Calibri" pitchFamily="34" charset="0"/>
              </a:rPr>
              <a:t>konkurencia </a:t>
            </a:r>
            <a:r>
              <a:rPr lang="hu-HU" sz="2800" dirty="0">
                <a:latin typeface="Calibri" pitchFamily="34" charset="0"/>
              </a:rPr>
              <a:t>követelése.</a:t>
            </a:r>
          </a:p>
          <a:p>
            <a:pPr marL="571500" indent="-571500">
              <a:buFont typeface="+mj-lt"/>
              <a:buAutoNum type="arabicPeriod"/>
            </a:pPr>
            <a:r>
              <a:rPr lang="hu-HU" sz="2800" b="1" dirty="0">
                <a:latin typeface="Calibri" pitchFamily="34" charset="0"/>
              </a:rPr>
              <a:t>Az állami beavatkozás nem szükséges</a:t>
            </a:r>
            <a:r>
              <a:rPr lang="hu-HU" sz="2800" dirty="0">
                <a:latin typeface="Calibri" pitchFamily="34" charset="0"/>
              </a:rPr>
              <a:t>, illetve </a:t>
            </a:r>
            <a:r>
              <a:rPr lang="hu-HU" sz="2800" dirty="0" smtClean="0">
                <a:latin typeface="Calibri" pitchFamily="34" charset="0"/>
              </a:rPr>
              <a:t>káros, az </a:t>
            </a:r>
            <a:r>
              <a:rPr lang="hu-HU" sz="2800" dirty="0">
                <a:latin typeface="Calibri" pitchFamily="34" charset="0"/>
              </a:rPr>
              <a:t>állam </a:t>
            </a:r>
            <a:r>
              <a:rPr lang="hu-HU" sz="2800" dirty="0" smtClean="0">
                <a:latin typeface="Calibri" pitchFamily="34" charset="0"/>
              </a:rPr>
              <a:t>csak gondoskodjon </a:t>
            </a:r>
            <a:r>
              <a:rPr lang="hu-HU" sz="2800" dirty="0">
                <a:latin typeface="Calibri" pitchFamily="34" charset="0"/>
              </a:rPr>
              <a:t>a </a:t>
            </a:r>
            <a:r>
              <a:rPr lang="hu-HU" sz="2800" dirty="0" smtClean="0">
                <a:latin typeface="Calibri" pitchFamily="34" charset="0"/>
              </a:rPr>
              <a:t>„természetes </a:t>
            </a:r>
            <a:r>
              <a:rPr lang="hu-HU" sz="2800" dirty="0">
                <a:latin typeface="Calibri" pitchFamily="34" charset="0"/>
              </a:rPr>
              <a:t>gazdasági </a:t>
            </a:r>
            <a:r>
              <a:rPr lang="hu-HU" sz="2800" dirty="0" smtClean="0">
                <a:latin typeface="Calibri" pitchFamily="34" charset="0"/>
              </a:rPr>
              <a:t>rend” érvényesüléséről</a:t>
            </a:r>
            <a:endParaRPr lang="hu-HU" sz="2800" dirty="0">
              <a:latin typeface="Calibri" pitchFamily="34" charset="0"/>
            </a:endParaRPr>
          </a:p>
          <a:p>
            <a:endParaRPr lang="hu-HU" dirty="0"/>
          </a:p>
        </p:txBody>
      </p:sp>
    </p:spTree>
    <p:extLst>
      <p:ext uri="{BB962C8B-B14F-4D97-AF65-F5344CB8AC3E}">
        <p14:creationId xmlns:p14="http://schemas.microsoft.com/office/powerpoint/2010/main" val="11617102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ím 1"/>
          <p:cNvSpPr>
            <a:spLocks noGrp="1"/>
          </p:cNvSpPr>
          <p:nvPr>
            <p:ph type="title"/>
          </p:nvPr>
        </p:nvSpPr>
        <p:spPr/>
        <p:txBody>
          <a:bodyPr/>
          <a:lstStyle/>
          <a:p>
            <a:pPr eaLnBrk="1" hangingPunct="1"/>
            <a:r>
              <a:rPr lang="hu-HU" smtClean="0"/>
              <a:t>A  gazdaság természetes rendje </a:t>
            </a:r>
          </a:p>
        </p:txBody>
      </p:sp>
      <p:sp>
        <p:nvSpPr>
          <p:cNvPr id="3" name="Tartalom helye 2"/>
          <p:cNvSpPr>
            <a:spLocks noGrp="1"/>
          </p:cNvSpPr>
          <p:nvPr>
            <p:ph idx="1"/>
          </p:nvPr>
        </p:nvSpPr>
        <p:spPr>
          <a:xfrm>
            <a:off x="457200" y="1196975"/>
            <a:ext cx="8229600" cy="4929188"/>
          </a:xfrm>
        </p:spPr>
        <p:txBody>
          <a:bodyPr rtlCol="0">
            <a:normAutofit fontScale="85000" lnSpcReduction="10000"/>
          </a:bodyPr>
          <a:lstStyle/>
          <a:p>
            <a:pPr eaLnBrk="1" fontAlgn="auto" hangingPunct="1">
              <a:spcAft>
                <a:spcPts val="0"/>
              </a:spcAft>
              <a:buFont typeface="Arial" pitchFamily="34" charset="0"/>
              <a:buChar char="•"/>
              <a:defRPr/>
            </a:pPr>
            <a:r>
              <a:rPr lang="hu-HU" b="1" dirty="0" smtClean="0"/>
              <a:t>Nem </a:t>
            </a:r>
            <a:r>
              <a:rPr lang="hu-HU" b="1" dirty="0"/>
              <a:t>szabad a gazdasági ágak közötti helyes arányokat mesterségesen </a:t>
            </a:r>
            <a:r>
              <a:rPr lang="hu-HU" b="1" dirty="0" smtClean="0"/>
              <a:t>eltorzítani</a:t>
            </a:r>
            <a:r>
              <a:rPr lang="hu-HU" dirty="0" smtClean="0"/>
              <a:t>.</a:t>
            </a:r>
          </a:p>
          <a:p>
            <a:pPr eaLnBrk="1" fontAlgn="auto" hangingPunct="1">
              <a:spcAft>
                <a:spcPts val="0"/>
              </a:spcAft>
              <a:buFont typeface="Arial" pitchFamily="34" charset="0"/>
              <a:buChar char="•"/>
              <a:defRPr/>
            </a:pPr>
            <a:r>
              <a:rPr lang="hu-HU" b="1" dirty="0" smtClean="0"/>
              <a:t>Az </a:t>
            </a:r>
            <a:r>
              <a:rPr lang="hu-HU" b="1" dirty="0"/>
              <a:t>áralakulás nem önkényes</a:t>
            </a:r>
            <a:r>
              <a:rPr lang="hu-HU" dirty="0"/>
              <a:t>, hanem maguk gazdasági erők alakítják ki, ha nem sértjük meg a gazdasági szabadságot</a:t>
            </a:r>
            <a:r>
              <a:rPr lang="hu-HU" dirty="0" smtClean="0"/>
              <a:t>. (egyenértékű csere)</a:t>
            </a:r>
          </a:p>
          <a:p>
            <a:pPr eaLnBrk="1" fontAlgn="auto" hangingPunct="1">
              <a:spcAft>
                <a:spcPts val="0"/>
              </a:spcAft>
              <a:buFont typeface="Arial" pitchFamily="34" charset="0"/>
              <a:buChar char="•"/>
              <a:defRPr/>
            </a:pPr>
            <a:r>
              <a:rPr lang="hu-HU" dirty="0"/>
              <a:t>Nem a külkereskedelemre, hanem </a:t>
            </a:r>
            <a:r>
              <a:rPr lang="hu-HU" b="1" dirty="0"/>
              <a:t>a belső piacra koncentráltak, a nemzeti munkamegosztás kifejlődésére.</a:t>
            </a:r>
            <a:endParaRPr lang="hu-HU" dirty="0"/>
          </a:p>
          <a:p>
            <a:pPr eaLnBrk="1" fontAlgn="auto" hangingPunct="1">
              <a:spcAft>
                <a:spcPts val="0"/>
              </a:spcAft>
              <a:buFont typeface="Arial" pitchFamily="34" charset="0"/>
              <a:buChar char="•"/>
              <a:defRPr/>
            </a:pPr>
            <a:r>
              <a:rPr lang="hu-HU" dirty="0" smtClean="0"/>
              <a:t>A többlet nem a </a:t>
            </a:r>
            <a:r>
              <a:rPr lang="hu-HU" dirty="0"/>
              <a:t>forgalomból </a:t>
            </a:r>
            <a:r>
              <a:rPr lang="hu-HU" dirty="0" smtClean="0"/>
              <a:t>származik hanem a termelésből, de csak a mezőgazdaságból (a természet ajándéka)</a:t>
            </a:r>
          </a:p>
          <a:p>
            <a:pPr eaLnBrk="1" fontAlgn="auto" hangingPunct="1">
              <a:spcAft>
                <a:spcPts val="0"/>
              </a:spcAft>
              <a:buFont typeface="Arial" pitchFamily="34" charset="0"/>
              <a:buChar char="•"/>
              <a:defRPr/>
            </a:pPr>
            <a:r>
              <a:rPr lang="hu-HU" dirty="0" smtClean="0"/>
              <a:t>A külkereskedelem </a:t>
            </a:r>
            <a:r>
              <a:rPr lang="hu-HU" dirty="0"/>
              <a:t>esetében sem jön létre többlet.</a:t>
            </a:r>
          </a:p>
          <a:p>
            <a:pPr eaLnBrk="1" fontAlgn="auto" hangingPunct="1">
              <a:spcAft>
                <a:spcPts val="0"/>
              </a:spcAft>
              <a:buFont typeface="Arial" pitchFamily="34" charset="0"/>
              <a:buChar char="•"/>
              <a:defRPr/>
            </a:pPr>
            <a:endParaRPr lang="hu-HU" dirty="0"/>
          </a:p>
        </p:txBody>
      </p:sp>
    </p:spTree>
    <p:extLst>
      <p:ext uri="{BB962C8B-B14F-4D97-AF65-F5344CB8AC3E}">
        <p14:creationId xmlns:p14="http://schemas.microsoft.com/office/powerpoint/2010/main" val="37865616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Cím 1"/>
          <p:cNvSpPr>
            <a:spLocks noGrp="1"/>
          </p:cNvSpPr>
          <p:nvPr>
            <p:ph type="ctrTitle"/>
          </p:nvPr>
        </p:nvSpPr>
        <p:spPr/>
        <p:txBody>
          <a:bodyPr/>
          <a:lstStyle/>
          <a:p>
            <a:pPr eaLnBrk="1" hangingPunct="1"/>
            <a:r>
              <a:rPr lang="hu-HU" smtClean="0"/>
              <a:t>Klasszikus angol politikai gazdaságtan</a:t>
            </a:r>
          </a:p>
        </p:txBody>
      </p:sp>
      <p:sp>
        <p:nvSpPr>
          <p:cNvPr id="3" name="Alcím 2"/>
          <p:cNvSpPr>
            <a:spLocks noGrp="1"/>
          </p:cNvSpPr>
          <p:nvPr>
            <p:ph type="subTitle" idx="1"/>
          </p:nvPr>
        </p:nvSpPr>
        <p:spPr/>
        <p:txBody>
          <a:bodyPr rtlCol="0">
            <a:normAutofit fontScale="85000" lnSpcReduction="10000"/>
          </a:bodyPr>
          <a:lstStyle/>
          <a:p>
            <a:pPr eaLnBrk="1" fontAlgn="auto" hangingPunct="1">
              <a:lnSpc>
                <a:spcPct val="90000"/>
              </a:lnSpc>
              <a:spcAft>
                <a:spcPts val="0"/>
              </a:spcAft>
              <a:buFont typeface="Arial" pitchFamily="34" charset="0"/>
              <a:buNone/>
              <a:defRPr/>
            </a:pPr>
            <a:r>
              <a:rPr lang="hu-HU" dirty="0" smtClean="0"/>
              <a:t>Adam Smith (</a:t>
            </a:r>
            <a:r>
              <a:rPr lang="hu-HU" dirty="0"/>
              <a:t>1723-1790)</a:t>
            </a:r>
            <a:r>
              <a:rPr lang="hu-HU" dirty="0" smtClean="0"/>
              <a:t>: Nemzetek gazdagsága (1776)</a:t>
            </a:r>
          </a:p>
          <a:p>
            <a:pPr eaLnBrk="1" fontAlgn="auto" hangingPunct="1">
              <a:lnSpc>
                <a:spcPct val="90000"/>
              </a:lnSpc>
              <a:spcAft>
                <a:spcPts val="0"/>
              </a:spcAft>
              <a:buFont typeface="Arial" pitchFamily="34" charset="0"/>
              <a:buNone/>
              <a:defRPr/>
            </a:pPr>
            <a:r>
              <a:rPr lang="hu-HU" dirty="0" smtClean="0"/>
              <a:t>David Ricardo (</a:t>
            </a:r>
            <a:r>
              <a:rPr lang="hu-HU" dirty="0"/>
              <a:t>1772-1823</a:t>
            </a:r>
            <a:r>
              <a:rPr lang="hu-HU" dirty="0" smtClean="0"/>
              <a:t>): A politikai gazdaságtan és az adózás alapelvei (1817)</a:t>
            </a:r>
          </a:p>
          <a:p>
            <a:pPr eaLnBrk="1" fontAlgn="auto" hangingPunct="1">
              <a:spcAft>
                <a:spcPts val="0"/>
              </a:spcAft>
              <a:buFont typeface="Arial" pitchFamily="34" charset="0"/>
              <a:buNone/>
              <a:defRPr/>
            </a:pPr>
            <a:endParaRPr lang="hu-HU" dirty="0"/>
          </a:p>
        </p:txBody>
      </p:sp>
    </p:spTree>
    <p:extLst>
      <p:ext uri="{BB962C8B-B14F-4D97-AF65-F5344CB8AC3E}">
        <p14:creationId xmlns:p14="http://schemas.microsoft.com/office/powerpoint/2010/main" val="24626662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Dia számának helye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1DCC552-A8FE-4F19-A8C2-2A1B67FA55D2}" type="slidenum">
              <a:rPr lang="en-US" smtClean="0">
                <a:solidFill>
                  <a:schemeClr val="bg1"/>
                </a:solidFill>
                <a:latin typeface="Arial" charset="0"/>
              </a:rPr>
              <a:pPr fontAlgn="base">
                <a:spcBef>
                  <a:spcPct val="0"/>
                </a:spcBef>
                <a:spcAft>
                  <a:spcPct val="0"/>
                </a:spcAft>
              </a:pPr>
              <a:t>16</a:t>
            </a:fld>
            <a:endParaRPr lang="en-US" smtClean="0">
              <a:solidFill>
                <a:schemeClr val="bg1"/>
              </a:solidFill>
              <a:latin typeface="Arial" charset="0"/>
            </a:endParaRPr>
          </a:p>
        </p:txBody>
      </p:sp>
      <p:sp>
        <p:nvSpPr>
          <p:cNvPr id="15362" name="AutoShape 2"/>
          <p:cNvSpPr>
            <a:spLocks noGrp="1" noChangeArrowheads="1"/>
          </p:cNvSpPr>
          <p:nvPr>
            <p:ph type="title"/>
          </p:nvPr>
        </p:nvSpPr>
        <p:spPr/>
        <p:txBody>
          <a:bodyPr/>
          <a:lstStyle/>
          <a:p>
            <a:pPr eaLnBrk="1" hangingPunct="1"/>
            <a:r>
              <a:rPr lang="hu-HU" sz="3200" smtClean="0"/>
              <a:t>			Adam Smith (1723-1790)</a:t>
            </a:r>
            <a:endParaRPr lang="en-US" sz="3200" smtClean="0"/>
          </a:p>
        </p:txBody>
      </p:sp>
      <p:sp>
        <p:nvSpPr>
          <p:cNvPr id="15363" name="Rectangle 3"/>
          <p:cNvSpPr>
            <a:spLocks noGrp="1" noChangeArrowheads="1"/>
          </p:cNvSpPr>
          <p:nvPr>
            <p:ph type="body" idx="1"/>
          </p:nvPr>
        </p:nvSpPr>
        <p:spPr>
          <a:xfrm>
            <a:off x="1622425" y="1268760"/>
            <a:ext cx="7197725" cy="5589240"/>
          </a:xfrm>
        </p:spPr>
        <p:txBody>
          <a:bodyPr/>
          <a:lstStyle/>
          <a:p>
            <a:pPr eaLnBrk="1" hangingPunct="1"/>
            <a:r>
              <a:rPr lang="hu-HU" sz="2200" dirty="0" smtClean="0"/>
              <a:t>Skót morálfilozófus, a </a:t>
            </a:r>
            <a:r>
              <a:rPr lang="hu-HU" sz="2200" dirty="0" err="1" smtClean="0"/>
              <a:t>glasgowi</a:t>
            </a:r>
            <a:r>
              <a:rPr lang="hu-HU" sz="2200" dirty="0" smtClean="0"/>
              <a:t>, később az oxfordi egyetemeken tanult. </a:t>
            </a:r>
            <a:r>
              <a:rPr lang="hu-HU" sz="2400" dirty="0" smtClean="0"/>
              <a:t>Az erkölcsi érzelmek elmélete (The </a:t>
            </a:r>
            <a:r>
              <a:rPr lang="hu-HU" sz="2400" dirty="0" err="1" smtClean="0"/>
              <a:t>Theory</a:t>
            </a:r>
            <a:r>
              <a:rPr lang="hu-HU" sz="2400" dirty="0" smtClean="0"/>
              <a:t> of </a:t>
            </a:r>
            <a:r>
              <a:rPr lang="hu-HU" sz="2400" dirty="0" err="1" smtClean="0"/>
              <a:t>Moral</a:t>
            </a:r>
            <a:r>
              <a:rPr lang="hu-HU" sz="2400" dirty="0" smtClean="0"/>
              <a:t> </a:t>
            </a:r>
            <a:r>
              <a:rPr lang="hu-HU" sz="2400" dirty="0" err="1" smtClean="0"/>
              <a:t>Sentiments</a:t>
            </a:r>
            <a:r>
              <a:rPr lang="hu-HU" sz="2400" dirty="0" smtClean="0"/>
              <a:t>) (1759)</a:t>
            </a:r>
            <a:endParaRPr lang="hu-HU" sz="2200" dirty="0" smtClean="0"/>
          </a:p>
          <a:p>
            <a:pPr eaLnBrk="1" hangingPunct="1">
              <a:lnSpc>
                <a:spcPct val="80000"/>
              </a:lnSpc>
            </a:pPr>
            <a:r>
              <a:rPr lang="hu-HU" sz="2200" dirty="0" smtClean="0"/>
              <a:t>Rendszerbe foglalta az elméletet, következetes terminológiát alakított ki, megalkotta a </a:t>
            </a:r>
            <a:r>
              <a:rPr lang="hu-HU" sz="2200" b="1" dirty="0" smtClean="0"/>
              <a:t>közgazdaságtudomány, mint önálló tudományos paradigmát.</a:t>
            </a:r>
          </a:p>
          <a:p>
            <a:pPr eaLnBrk="1" hangingPunct="1">
              <a:lnSpc>
                <a:spcPct val="80000"/>
              </a:lnSpc>
            </a:pPr>
            <a:r>
              <a:rPr lang="hu-HU" sz="2200" dirty="0" smtClean="0"/>
              <a:t>„nemzetek gazdagságáról szóló vizsgálódás”, „államférfi vagy törvényhozó feladatairól szóló tudományág” </a:t>
            </a:r>
          </a:p>
          <a:p>
            <a:pPr eaLnBrk="1" hangingPunct="1">
              <a:lnSpc>
                <a:spcPct val="80000"/>
              </a:lnSpc>
            </a:pPr>
            <a:r>
              <a:rPr lang="hu-HU" sz="2200" dirty="0" smtClean="0"/>
              <a:t>Szemlélete rokon a fiziokratákéval, DE: az érték(többlet) forrása szerinte nem a mezőgazdaság, hanem a </a:t>
            </a:r>
            <a:r>
              <a:rPr lang="hu-HU" sz="2200" b="1" dirty="0" smtClean="0"/>
              <a:t>MUNKA</a:t>
            </a:r>
            <a:r>
              <a:rPr lang="hu-HU" sz="2200" dirty="0" smtClean="0"/>
              <a:t>. </a:t>
            </a:r>
          </a:p>
          <a:p>
            <a:pPr eaLnBrk="1" hangingPunct="1">
              <a:lnSpc>
                <a:spcPct val="80000"/>
              </a:lnSpc>
            </a:pPr>
            <a:r>
              <a:rPr lang="hu-HU" sz="2200" dirty="0" smtClean="0"/>
              <a:t>A gazdasági növekedés motorja szerinte a </a:t>
            </a:r>
            <a:r>
              <a:rPr lang="hu-HU" sz="2200" u="sng" dirty="0" smtClean="0"/>
              <a:t>produktív munka</a:t>
            </a:r>
            <a:r>
              <a:rPr lang="hu-HU" sz="2200" dirty="0" smtClean="0"/>
              <a:t> </a:t>
            </a:r>
            <a:r>
              <a:rPr lang="hu-HU" sz="2200" u="sng" dirty="0" smtClean="0"/>
              <a:t>mennyisége</a:t>
            </a:r>
            <a:r>
              <a:rPr lang="hu-HU" sz="2200" dirty="0" smtClean="0"/>
              <a:t> (népesség), illetve a </a:t>
            </a:r>
            <a:r>
              <a:rPr lang="hu-HU" sz="2200" u="sng" dirty="0" smtClean="0"/>
              <a:t>munka hatékonysága</a:t>
            </a:r>
            <a:r>
              <a:rPr lang="hu-HU" sz="2200" dirty="0" smtClean="0"/>
              <a:t> (munkamegosztás), valamint a tőkefelhalmozás (új dolgozók bevonása a termelésbe)</a:t>
            </a:r>
          </a:p>
        </p:txBody>
      </p:sp>
      <p:pic>
        <p:nvPicPr>
          <p:cNvPr id="15364" name="Picture 4" descr="Smith 2"/>
          <p:cNvPicPr>
            <a:picLocks noChangeAspect="1" noChangeArrowheads="1"/>
          </p:cNvPicPr>
          <p:nvPr/>
        </p:nvPicPr>
        <p:blipFill>
          <a:blip r:embed="rId2"/>
          <a:srcRect/>
          <a:stretch>
            <a:fillRect/>
          </a:stretch>
        </p:blipFill>
        <p:spPr bwMode="auto">
          <a:xfrm>
            <a:off x="0" y="0"/>
            <a:ext cx="1622425" cy="2420938"/>
          </a:xfrm>
          <a:prstGeom prst="rect">
            <a:avLst/>
          </a:prstGeom>
          <a:noFill/>
          <a:ln w="9525">
            <a:noFill/>
            <a:miter lim="800000"/>
            <a:headEnd/>
            <a:tailEnd/>
          </a:ln>
        </p:spPr>
      </p:pic>
    </p:spTree>
    <p:extLst>
      <p:ext uri="{BB962C8B-B14F-4D97-AF65-F5344CB8AC3E}">
        <p14:creationId xmlns:p14="http://schemas.microsoft.com/office/powerpoint/2010/main" val="13822645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ím 1"/>
          <p:cNvSpPr>
            <a:spLocks noGrp="1"/>
          </p:cNvSpPr>
          <p:nvPr>
            <p:ph type="title"/>
          </p:nvPr>
        </p:nvSpPr>
        <p:spPr/>
        <p:txBody>
          <a:bodyPr/>
          <a:lstStyle/>
          <a:p>
            <a:pPr eaLnBrk="1" hangingPunct="1"/>
            <a:r>
              <a:rPr lang="hu-HU" smtClean="0"/>
              <a:t>A láthatatlan kéz</a:t>
            </a:r>
          </a:p>
        </p:txBody>
      </p:sp>
      <p:sp>
        <p:nvSpPr>
          <p:cNvPr id="3" name="Tartalom helye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hu-HU" dirty="0" smtClean="0"/>
              <a:t>A </a:t>
            </a:r>
            <a:r>
              <a:rPr lang="hu-HU" dirty="0"/>
              <a:t>piaci erők szabad játéka biztosítja </a:t>
            </a:r>
            <a:r>
              <a:rPr lang="hu-HU" dirty="0" smtClean="0"/>
              <a:t> </a:t>
            </a:r>
            <a:r>
              <a:rPr lang="hu-HU" dirty="0"/>
              <a:t>a gazdasági jólétet, vagyis </a:t>
            </a:r>
            <a:r>
              <a:rPr lang="hu-HU" b="1" dirty="0"/>
              <a:t>a felvilágosult önérdek a közjót </a:t>
            </a:r>
            <a:r>
              <a:rPr lang="hu-HU" b="1" dirty="0" smtClean="0"/>
              <a:t>eredményezi</a:t>
            </a:r>
            <a:r>
              <a:rPr lang="hu-HU" dirty="0" smtClean="0"/>
              <a:t>.</a:t>
            </a:r>
          </a:p>
          <a:p>
            <a:pPr eaLnBrk="1" fontAlgn="auto" hangingPunct="1">
              <a:spcAft>
                <a:spcPts val="0"/>
              </a:spcAft>
              <a:buFont typeface="Arial" pitchFamily="34" charset="0"/>
              <a:buChar char="•"/>
              <a:defRPr/>
            </a:pPr>
            <a:r>
              <a:rPr lang="hu-HU" dirty="0" smtClean="0"/>
              <a:t>Az </a:t>
            </a:r>
            <a:r>
              <a:rPr lang="hu-HU" dirty="0"/>
              <a:t>eredendően önző egyének (gazdasági szereplők) mindegyike csak saját érdekét követi, de ennek az eredménye a sok ellentétes érdek ellenére </a:t>
            </a:r>
            <a:r>
              <a:rPr lang="hu-HU" b="1" dirty="0"/>
              <a:t>egy makrogazdasági </a:t>
            </a:r>
            <a:r>
              <a:rPr lang="hu-HU" b="1" dirty="0" smtClean="0"/>
              <a:t>optimum és egyensúly,</a:t>
            </a:r>
            <a:r>
              <a:rPr lang="hu-HU" dirty="0" smtClean="0"/>
              <a:t> </a:t>
            </a:r>
            <a:r>
              <a:rPr lang="hu-HU" dirty="0"/>
              <a:t>amely mindenképpen nagyobb annál, mintha mindenki a társadalom érdekében tevékenykedne</a:t>
            </a:r>
            <a:r>
              <a:rPr lang="hu-HU" dirty="0" smtClean="0"/>
              <a:t>.</a:t>
            </a:r>
          </a:p>
        </p:txBody>
      </p:sp>
    </p:spTree>
    <p:extLst>
      <p:ext uri="{BB962C8B-B14F-4D97-AF65-F5344CB8AC3E}">
        <p14:creationId xmlns:p14="http://schemas.microsoft.com/office/powerpoint/2010/main" val="2057367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églalap 1"/>
          <p:cNvSpPr>
            <a:spLocks noChangeArrowheads="1"/>
          </p:cNvSpPr>
          <p:nvPr/>
        </p:nvSpPr>
        <p:spPr bwMode="auto">
          <a:xfrm>
            <a:off x="684213" y="476250"/>
            <a:ext cx="8135937" cy="5264150"/>
          </a:xfrm>
          <a:prstGeom prst="rect">
            <a:avLst/>
          </a:prstGeom>
          <a:noFill/>
          <a:ln w="9525">
            <a:noFill/>
            <a:miter lim="800000"/>
            <a:headEnd/>
            <a:tailEnd/>
          </a:ln>
        </p:spPr>
        <p:txBody>
          <a:bodyPr>
            <a:spAutoFit/>
          </a:bodyPr>
          <a:lstStyle/>
          <a:p>
            <a:r>
              <a:rPr lang="hu-HU" sz="2400">
                <a:latin typeface="Calibri" pitchFamily="34" charset="0"/>
              </a:rPr>
              <a:t>„Azzal tehát, hogy minden egyén tőle telhetően igyekszik tőkéjét a hazai tevékenység fenntartására használni, és ezt a tevékenységet úgy irányítani, hogy termelése a lehető legnagyobb értékű legyen, szükségszerűen azon dolgozik, hogy a társadalom évi jövedelme a lehető legnagyobb legyen, bár általában nem a közösség érdekét akarja előmozdítani és nem is tudja, mennyire mozdítja azt elő… Ebben is, mint sok más esetben, láthatatlan kéz vezeti őt egy cél felé, melyet ő nem is keresett. A társadalomnak pedig nem is éppen baj, hogy ő ezt a célt nem ismeri. </a:t>
            </a:r>
            <a:r>
              <a:rPr lang="hu-HU" sz="2400" b="1">
                <a:latin typeface="Calibri" pitchFamily="34" charset="0"/>
              </a:rPr>
              <a:t>Azzal, hogy ő saját érdekét követi, gyakran a társadalomét eredményesebben </a:t>
            </a:r>
            <a:r>
              <a:rPr lang="hu-HU" sz="2400">
                <a:latin typeface="Calibri" pitchFamily="34" charset="0"/>
              </a:rPr>
              <a:t>mozdítja elő, mint ha annak előmozdítása lett volna valóságos célja. Soha sem láttam még, hogy sok jót okoztak volna azok, akik úgy mutatták, hogy a közösség javáért ügyködnek.”</a:t>
            </a:r>
          </a:p>
        </p:txBody>
      </p:sp>
    </p:spTree>
    <p:extLst>
      <p:ext uri="{BB962C8B-B14F-4D97-AF65-F5344CB8AC3E}">
        <p14:creationId xmlns:p14="http://schemas.microsoft.com/office/powerpoint/2010/main" val="31916802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ím 1"/>
          <p:cNvSpPr>
            <a:spLocks noGrp="1"/>
          </p:cNvSpPr>
          <p:nvPr>
            <p:ph type="title"/>
          </p:nvPr>
        </p:nvSpPr>
        <p:spPr/>
        <p:txBody>
          <a:bodyPr/>
          <a:lstStyle/>
          <a:p>
            <a:pPr eaLnBrk="1" hangingPunct="1"/>
            <a:r>
              <a:rPr lang="hu-HU" dirty="0" smtClean="0"/>
              <a:t>Értékelmélet</a:t>
            </a:r>
          </a:p>
        </p:txBody>
      </p:sp>
      <p:sp>
        <p:nvSpPr>
          <p:cNvPr id="3" name="Tartalom helye 2"/>
          <p:cNvSpPr>
            <a:spLocks noGrp="1"/>
          </p:cNvSpPr>
          <p:nvPr>
            <p:ph idx="1"/>
          </p:nvPr>
        </p:nvSpPr>
        <p:spPr>
          <a:xfrm>
            <a:off x="457200" y="1340768"/>
            <a:ext cx="8229600" cy="4785395"/>
          </a:xfrm>
        </p:spPr>
        <p:txBody>
          <a:bodyPr rtlCol="0">
            <a:normAutofit fontScale="85000" lnSpcReduction="20000"/>
          </a:bodyPr>
          <a:lstStyle/>
          <a:p>
            <a:pPr eaLnBrk="1" fontAlgn="auto" hangingPunct="1">
              <a:spcAft>
                <a:spcPts val="0"/>
              </a:spcAft>
              <a:buFont typeface="Arial" pitchFamily="34" charset="0"/>
              <a:buChar char="•"/>
              <a:defRPr/>
            </a:pPr>
            <a:r>
              <a:rPr lang="hu-HU" b="1" dirty="0" smtClean="0"/>
              <a:t>Az áruk értékét az előállításukhoz szükséges munka határozza meg</a:t>
            </a:r>
          </a:p>
          <a:p>
            <a:pPr eaLnBrk="1" fontAlgn="auto" hangingPunct="1">
              <a:spcAft>
                <a:spcPts val="0"/>
              </a:spcAft>
              <a:buFont typeface="Wingdings" pitchFamily="2" charset="2"/>
              <a:buChar char="Ø"/>
              <a:defRPr/>
            </a:pPr>
            <a:r>
              <a:rPr lang="hu-HU" dirty="0"/>
              <a:t>Természetesen nem csak a javak előállítására fordított közvetlen </a:t>
            </a:r>
            <a:r>
              <a:rPr lang="hu-HU" dirty="0" smtClean="0"/>
              <a:t>munka, </a:t>
            </a:r>
            <a:r>
              <a:rPr lang="hu-HU" dirty="0"/>
              <a:t>hanem az is, amelyet azoknak az eszközöknek, anyagoknak stb. az előállítására fordítottunk, amelyek szükségesek a munka kifejtéséhez. </a:t>
            </a:r>
            <a:endParaRPr lang="hu-HU" dirty="0" smtClean="0"/>
          </a:p>
          <a:p>
            <a:pPr eaLnBrk="1" fontAlgn="auto" hangingPunct="1">
              <a:spcAft>
                <a:spcPts val="0"/>
              </a:spcAft>
              <a:buFont typeface="Wingdings" pitchFamily="2" charset="2"/>
              <a:buChar char="Ø"/>
              <a:defRPr/>
            </a:pPr>
            <a:r>
              <a:rPr lang="hu-HU" dirty="0" smtClean="0"/>
              <a:t>„hogy milyen munkamennyiséget vehetünk, cserélhetünk vagy vonhatunk a magunk rendelkezési körébe valamely jószág ellenében, … az szabja meg, hogy általában milyen munkamennyiséget fordítottunk az illető jószág előállítására.” </a:t>
            </a:r>
          </a:p>
          <a:p>
            <a:pPr eaLnBrk="1" fontAlgn="auto" hangingPunct="1">
              <a:spcAft>
                <a:spcPts val="0"/>
              </a:spcAft>
              <a:buFont typeface="Wingdings" pitchFamily="2" charset="2"/>
              <a:buChar char="Ø"/>
              <a:defRPr/>
            </a:pPr>
            <a:r>
              <a:rPr lang="hu-HU" b="1" dirty="0" smtClean="0"/>
              <a:t>+ értéktöbblet elmélet („kizsákmányolás”)</a:t>
            </a:r>
          </a:p>
          <a:p>
            <a:pPr marL="0" indent="0" eaLnBrk="1" fontAlgn="auto" hangingPunct="1">
              <a:spcAft>
                <a:spcPts val="0"/>
              </a:spcAft>
              <a:buNone/>
              <a:defRPr/>
            </a:pPr>
            <a:endParaRPr lang="hu-HU" dirty="0"/>
          </a:p>
        </p:txBody>
      </p:sp>
    </p:spTree>
    <p:extLst>
      <p:ext uri="{BB962C8B-B14F-4D97-AF65-F5344CB8AC3E}">
        <p14:creationId xmlns:p14="http://schemas.microsoft.com/office/powerpoint/2010/main" val="15497274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490066"/>
          </a:xfrm>
        </p:spPr>
        <p:txBody>
          <a:bodyPr/>
          <a:lstStyle/>
          <a:p>
            <a:r>
              <a:rPr lang="hu-HU" sz="4000" dirty="0" smtClean="0"/>
              <a:t>Követelmények</a:t>
            </a:r>
            <a:endParaRPr lang="hu-HU" sz="4000" dirty="0"/>
          </a:p>
        </p:txBody>
      </p:sp>
      <p:sp>
        <p:nvSpPr>
          <p:cNvPr id="3" name="Tartalom helye 2"/>
          <p:cNvSpPr>
            <a:spLocks noGrp="1"/>
          </p:cNvSpPr>
          <p:nvPr>
            <p:ph idx="1"/>
          </p:nvPr>
        </p:nvSpPr>
        <p:spPr>
          <a:xfrm>
            <a:off x="457200" y="836712"/>
            <a:ext cx="8229600" cy="5289451"/>
          </a:xfrm>
        </p:spPr>
        <p:txBody>
          <a:bodyPr/>
          <a:lstStyle/>
          <a:p>
            <a:r>
              <a:rPr lang="hu-HU" sz="2800" b="1" dirty="0" smtClean="0"/>
              <a:t>Vizsga,</a:t>
            </a:r>
            <a:r>
              <a:rPr lang="hu-HU" sz="2800" dirty="0" smtClean="0"/>
              <a:t> feltétele az aláírás megszerzése.</a:t>
            </a:r>
          </a:p>
          <a:p>
            <a:r>
              <a:rPr lang="hu-HU" sz="2800" dirty="0" smtClean="0"/>
              <a:t>Aláírás megszerzése: az első (Mikro-)zh eredményes megírása: </a:t>
            </a:r>
            <a:r>
              <a:rPr lang="hu-HU" sz="2800" b="1" dirty="0"/>
              <a:t>8</a:t>
            </a:r>
            <a:r>
              <a:rPr lang="hu-HU" sz="2800" b="1" dirty="0" smtClean="0"/>
              <a:t>. héten az előadáson (10.30.)</a:t>
            </a:r>
          </a:p>
          <a:p>
            <a:r>
              <a:rPr lang="hu-HU" sz="2800" b="1" dirty="0" smtClean="0"/>
              <a:t>Vizsga kiváltható megajánlott jeggyel!</a:t>
            </a:r>
          </a:p>
          <a:p>
            <a:r>
              <a:rPr lang="hu-HU" sz="2800" dirty="0" smtClean="0"/>
              <a:t>Sikeres </a:t>
            </a:r>
            <a:r>
              <a:rPr lang="hu-HU" sz="2800" dirty="0"/>
              <a:t>M</a:t>
            </a:r>
            <a:r>
              <a:rPr lang="hu-HU" sz="2800" dirty="0" smtClean="0"/>
              <a:t>ikro-zh esetén, </a:t>
            </a:r>
            <a:r>
              <a:rPr lang="hu-HU" sz="2800" b="1" dirty="0" smtClean="0"/>
              <a:t>önkéntesen írható Makro-zh az utolsó előadáson (14. hét)</a:t>
            </a:r>
          </a:p>
          <a:p>
            <a:r>
              <a:rPr lang="hu-HU" sz="2800" b="1" dirty="0" smtClean="0"/>
              <a:t>Pót-zh </a:t>
            </a:r>
            <a:r>
              <a:rPr lang="hu-HU" sz="2800" b="1" dirty="0" err="1" smtClean="0"/>
              <a:t>Mikro-ból</a:t>
            </a:r>
            <a:r>
              <a:rPr lang="hu-HU" sz="2800" b="1" smtClean="0"/>
              <a:t> 10. </a:t>
            </a:r>
            <a:r>
              <a:rPr lang="hu-HU" sz="2800" b="1" dirty="0" smtClean="0"/>
              <a:t>héten az előadáson (11.15.)</a:t>
            </a:r>
            <a:endParaRPr lang="hu-HU" sz="2800" b="1" dirty="0"/>
          </a:p>
          <a:p>
            <a:r>
              <a:rPr lang="hu-HU" sz="2800" dirty="0" smtClean="0"/>
              <a:t>Megajánlotthoz még ez is jó, sőt javítani is lehet kockázat nélkül = a jobb eredmény számít.</a:t>
            </a:r>
          </a:p>
          <a:p>
            <a:r>
              <a:rPr lang="hu-HU" sz="2800" b="1" dirty="0" smtClean="0"/>
              <a:t>Aláírás-pótló zh a 15 héten (fizetős).</a:t>
            </a:r>
          </a:p>
        </p:txBody>
      </p:sp>
    </p:spTree>
    <p:extLst>
      <p:ext uri="{BB962C8B-B14F-4D97-AF65-F5344CB8AC3E}">
        <p14:creationId xmlns:p14="http://schemas.microsoft.com/office/powerpoint/2010/main" val="3646492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ím 1"/>
          <p:cNvSpPr>
            <a:spLocks noGrp="1"/>
          </p:cNvSpPr>
          <p:nvPr>
            <p:ph type="title"/>
          </p:nvPr>
        </p:nvSpPr>
        <p:spPr/>
        <p:txBody>
          <a:bodyPr/>
          <a:lstStyle/>
          <a:p>
            <a:pPr eaLnBrk="1" hangingPunct="1"/>
            <a:r>
              <a:rPr lang="hu-HU" smtClean="0"/>
              <a:t>David Ricardo </a:t>
            </a:r>
          </a:p>
        </p:txBody>
      </p:sp>
      <p:sp>
        <p:nvSpPr>
          <p:cNvPr id="3" name="Tartalom helye 2"/>
          <p:cNvSpPr>
            <a:spLocks noGrp="1"/>
          </p:cNvSpPr>
          <p:nvPr>
            <p:ph idx="1"/>
          </p:nvPr>
        </p:nvSpPr>
        <p:spPr/>
        <p:txBody>
          <a:bodyPr rtlCol="0">
            <a:normAutofit/>
          </a:bodyPr>
          <a:lstStyle/>
          <a:p>
            <a:pPr eaLnBrk="1" fontAlgn="auto" hangingPunct="1">
              <a:spcAft>
                <a:spcPts val="0"/>
              </a:spcAft>
              <a:buFont typeface="Arial" pitchFamily="34" charset="0"/>
              <a:buChar char="•"/>
              <a:defRPr/>
            </a:pPr>
            <a:endParaRPr lang="hu-HU" dirty="0" smtClean="0"/>
          </a:p>
          <a:p>
            <a:pPr eaLnBrk="1" fontAlgn="auto" hangingPunct="1">
              <a:spcAft>
                <a:spcPts val="0"/>
              </a:spcAft>
              <a:buFont typeface="Arial" pitchFamily="34" charset="0"/>
              <a:buChar char="•"/>
              <a:defRPr/>
            </a:pPr>
            <a:r>
              <a:rPr lang="hu-HU" dirty="0" smtClean="0"/>
              <a:t>Smith elméletének ellentmondásait igyekszik megszüntetni</a:t>
            </a:r>
          </a:p>
          <a:p>
            <a:pPr eaLnBrk="1" fontAlgn="auto" hangingPunct="1">
              <a:spcAft>
                <a:spcPts val="0"/>
              </a:spcAft>
              <a:buFont typeface="Arial" pitchFamily="34" charset="0"/>
              <a:buChar char="•"/>
              <a:defRPr/>
            </a:pPr>
            <a:r>
              <a:rPr lang="hu-HU" dirty="0" smtClean="0"/>
              <a:t>Következetes munkaérték elmélet!</a:t>
            </a:r>
          </a:p>
          <a:p>
            <a:pPr eaLnBrk="1" fontAlgn="auto" hangingPunct="1">
              <a:spcAft>
                <a:spcPts val="0"/>
              </a:spcAft>
              <a:buFont typeface="Arial" pitchFamily="34" charset="0"/>
              <a:buChar char="•"/>
              <a:defRPr/>
            </a:pPr>
            <a:r>
              <a:rPr lang="hu-HU" dirty="0" smtClean="0"/>
              <a:t>Marx őt is felülvizsgálja</a:t>
            </a:r>
          </a:p>
        </p:txBody>
      </p:sp>
      <p:pic>
        <p:nvPicPr>
          <p:cNvPr id="36867" name="Picture 2"/>
          <p:cNvPicPr>
            <a:picLocks noChangeAspect="1" noChangeArrowheads="1"/>
          </p:cNvPicPr>
          <p:nvPr/>
        </p:nvPicPr>
        <p:blipFill>
          <a:blip r:embed="rId2"/>
          <a:srcRect/>
          <a:stretch>
            <a:fillRect/>
          </a:stretch>
        </p:blipFill>
        <p:spPr bwMode="auto">
          <a:xfrm>
            <a:off x="323850" y="9525"/>
            <a:ext cx="1704975" cy="2124075"/>
          </a:xfrm>
          <a:prstGeom prst="rect">
            <a:avLst/>
          </a:prstGeom>
          <a:noFill/>
          <a:ln w="9525">
            <a:noFill/>
            <a:miter lim="800000"/>
            <a:headEnd/>
            <a:tailEnd/>
          </a:ln>
        </p:spPr>
      </p:pic>
    </p:spTree>
    <p:extLst>
      <p:ext uri="{BB962C8B-B14F-4D97-AF65-F5344CB8AC3E}">
        <p14:creationId xmlns:p14="http://schemas.microsoft.com/office/powerpoint/2010/main" val="38347245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églalap 1"/>
          <p:cNvSpPr>
            <a:spLocks noChangeArrowheads="1"/>
          </p:cNvSpPr>
          <p:nvPr/>
        </p:nvSpPr>
        <p:spPr bwMode="auto">
          <a:xfrm>
            <a:off x="179388" y="115888"/>
            <a:ext cx="8856662" cy="6370975"/>
          </a:xfrm>
          <a:prstGeom prst="rect">
            <a:avLst/>
          </a:prstGeom>
          <a:noFill/>
          <a:ln w="9525">
            <a:noFill/>
            <a:miter lim="800000"/>
            <a:headEnd/>
            <a:tailEnd/>
          </a:ln>
        </p:spPr>
        <p:txBody>
          <a:bodyPr>
            <a:spAutoFit/>
          </a:bodyPr>
          <a:lstStyle/>
          <a:p>
            <a:r>
              <a:rPr lang="hu-HU" sz="2400" dirty="0">
                <a:latin typeface="Calibri" pitchFamily="34" charset="0"/>
              </a:rPr>
              <a:t>1772. április 18-án született Londonban egy Hollandiából bevándorolt zsidó családban. Apja jómódú tőzsdei alkusz volt, aki fiát az amszterdami zsidó iskolába küldte tanulni, majd 14 éves korában maga mellé vette az üzletbe. 21 éves korában házassága miatt elhagyta a zsidó vallást és családját. Egy bankház támogatásával önállósította magát, és rövid idő alatt jelentős vagyonra tett szert, ami lehetővé tette számára, hogy más területekkel is foglalkozzon. Az első kérdéskör, amely magára vonta </a:t>
            </a:r>
            <a:r>
              <a:rPr lang="hu-HU" sz="2400" dirty="0" smtClean="0">
                <a:latin typeface="Calibri" pitchFamily="34" charset="0"/>
              </a:rPr>
              <a:t>érdeklődését a valutaprobléma</a:t>
            </a:r>
            <a:r>
              <a:rPr lang="hu-HU" sz="2400" dirty="0">
                <a:latin typeface="Calibri" pitchFamily="34" charset="0"/>
              </a:rPr>
              <a:t>, az aranystandard felfüggesztése és a papírpénz árfolyamának az aranyhoz viszonyított esése volt. Első névvel megjelent írása, amely ezt tárgyalta: </a:t>
            </a:r>
            <a:r>
              <a:rPr lang="hu-HU" sz="2400" i="1" dirty="0">
                <a:latin typeface="Calibri" pitchFamily="34" charset="0"/>
              </a:rPr>
              <a:t>The </a:t>
            </a:r>
            <a:r>
              <a:rPr lang="hu-HU" sz="2400" i="1" dirty="0" err="1">
                <a:latin typeface="Calibri" pitchFamily="34" charset="0"/>
              </a:rPr>
              <a:t>High</a:t>
            </a:r>
            <a:r>
              <a:rPr lang="hu-HU" sz="2400" i="1" dirty="0">
                <a:latin typeface="Calibri" pitchFamily="34" charset="0"/>
              </a:rPr>
              <a:t> Price of Bullion </a:t>
            </a:r>
            <a:r>
              <a:rPr lang="hu-HU" sz="2400" dirty="0">
                <a:latin typeface="Calibri" pitchFamily="34" charset="0"/>
              </a:rPr>
              <a:t>(1811), megalapozta tekintélyét és megszerezte neki Malthus és James Mill barátságát. </a:t>
            </a:r>
          </a:p>
          <a:p>
            <a:r>
              <a:rPr lang="hu-HU" sz="2400" b="1" dirty="0">
                <a:latin typeface="Calibri" pitchFamily="34" charset="0"/>
              </a:rPr>
              <a:t>A „pártos közgazdász: </a:t>
            </a:r>
            <a:r>
              <a:rPr lang="hu-HU" sz="2400" dirty="0" err="1">
                <a:latin typeface="Calibri" pitchFamily="34" charset="0"/>
              </a:rPr>
              <a:t>Carey</a:t>
            </a:r>
            <a:r>
              <a:rPr lang="hu-HU" sz="2400" dirty="0">
                <a:latin typeface="Calibri" pitchFamily="34" charset="0"/>
              </a:rPr>
              <a:t>: „Ricardo úr rendszere a viszálykodás rendszer … az egész arra irányul, hogy </a:t>
            </a:r>
            <a:r>
              <a:rPr lang="hu-HU" sz="2400" i="1" dirty="0">
                <a:latin typeface="Calibri" pitchFamily="34" charset="0"/>
              </a:rPr>
              <a:t>ellenségeskedést</a:t>
            </a:r>
            <a:r>
              <a:rPr lang="hu-HU" sz="2400" dirty="0">
                <a:latin typeface="Calibri" pitchFamily="34" charset="0"/>
              </a:rPr>
              <a:t> szítson </a:t>
            </a:r>
            <a:r>
              <a:rPr lang="hu-HU" sz="2400" i="1" dirty="0">
                <a:latin typeface="Calibri" pitchFamily="34" charset="0"/>
              </a:rPr>
              <a:t>osztályok</a:t>
            </a:r>
            <a:r>
              <a:rPr lang="hu-HU" sz="2400" dirty="0">
                <a:latin typeface="Calibri" pitchFamily="34" charset="0"/>
              </a:rPr>
              <a:t> és nemzetek </a:t>
            </a:r>
            <a:r>
              <a:rPr lang="hu-HU" sz="2400" i="1" dirty="0">
                <a:latin typeface="Calibri" pitchFamily="34" charset="0"/>
              </a:rPr>
              <a:t>között</a:t>
            </a:r>
            <a:r>
              <a:rPr lang="hu-HU" sz="2400" dirty="0">
                <a:latin typeface="Calibri" pitchFamily="34" charset="0"/>
              </a:rPr>
              <a:t> … Könyve igazi kézikönyve a demagógnak, aki földreform követelésével, háborúval és fosztogatással tör hatalomra.”</a:t>
            </a:r>
          </a:p>
        </p:txBody>
      </p:sp>
    </p:spTree>
    <p:extLst>
      <p:ext uri="{BB962C8B-B14F-4D97-AF65-F5344CB8AC3E}">
        <p14:creationId xmlns:p14="http://schemas.microsoft.com/office/powerpoint/2010/main" val="36437445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normAutofit/>
          </a:bodyPr>
          <a:lstStyle/>
          <a:p>
            <a:pPr eaLnBrk="1" fontAlgn="auto" hangingPunct="1">
              <a:spcAft>
                <a:spcPts val="0"/>
              </a:spcAft>
              <a:defRPr/>
            </a:pPr>
            <a:r>
              <a:rPr lang="hu-HU" sz="2700" b="1" dirty="0" smtClean="0"/>
              <a:t>Munkaérték-elmélet következetesen</a:t>
            </a:r>
            <a:r>
              <a:rPr lang="hu-HU" b="1" dirty="0"/>
              <a:t>!</a:t>
            </a:r>
            <a:r>
              <a:rPr lang="hu-HU" b="1" dirty="0" smtClean="0"/>
              <a:t> </a:t>
            </a:r>
            <a:endParaRPr lang="hu-HU" b="1" dirty="0"/>
          </a:p>
        </p:txBody>
      </p:sp>
      <p:sp>
        <p:nvSpPr>
          <p:cNvPr id="3" name="Tartalom helye 2"/>
          <p:cNvSpPr>
            <a:spLocks noGrp="1"/>
          </p:cNvSpPr>
          <p:nvPr>
            <p:ph idx="1"/>
          </p:nvPr>
        </p:nvSpPr>
        <p:spPr>
          <a:xfrm>
            <a:off x="457200" y="1600200"/>
            <a:ext cx="8229600" cy="4708525"/>
          </a:xfrm>
        </p:spPr>
        <p:txBody>
          <a:bodyPr rtlCol="0">
            <a:normAutofit fontScale="77500" lnSpcReduction="20000"/>
          </a:bodyPr>
          <a:lstStyle/>
          <a:p>
            <a:pPr eaLnBrk="1" fontAlgn="auto" hangingPunct="1">
              <a:spcAft>
                <a:spcPts val="0"/>
              </a:spcAft>
              <a:buFont typeface="Arial" pitchFamily="34" charset="0"/>
              <a:buChar char="•"/>
              <a:defRPr/>
            </a:pPr>
            <a:r>
              <a:rPr lang="hu-HU" dirty="0"/>
              <a:t>„valamely dolgot megmérni annyit jelent, mint összehasonlítani azt ugyanannak a dolognak azzal a meghatározott mennyiségével, amelyet az összehasonlítás alapjának, tehát az egységnek veszünk.” </a:t>
            </a:r>
            <a:endParaRPr lang="hu-HU" dirty="0" smtClean="0"/>
          </a:p>
          <a:p>
            <a:pPr eaLnBrk="1" fontAlgn="auto" hangingPunct="1">
              <a:spcAft>
                <a:spcPts val="0"/>
              </a:spcAft>
              <a:buFont typeface="Arial" pitchFamily="34" charset="0"/>
              <a:buChar char="•"/>
              <a:defRPr/>
            </a:pPr>
            <a:r>
              <a:rPr lang="hu-HU" dirty="0" smtClean="0"/>
              <a:t>„</a:t>
            </a:r>
            <a:r>
              <a:rPr lang="hu-HU" dirty="0"/>
              <a:t>A frankkal nem mérhetünk akármit, hanem csak bizonyos mennyiséget abból a fémből, amelyből a frank maga készül, kivéve, ha mind a frankot, mind pedig a megmérendő dolgot vissza lehet vezetni valami más mértékre, amely mind a kettővel közös. Ez azt hiszem lehetséges, tekintve, hogy </a:t>
            </a:r>
            <a:r>
              <a:rPr lang="hu-HU" b="1" dirty="0"/>
              <a:t>mind a kettő munka eredménye és így a munka az a közös mérték, amellyel valóságos és viszonylagos értékük egyaránt felmérhető.” </a:t>
            </a:r>
          </a:p>
        </p:txBody>
      </p:sp>
    </p:spTree>
    <p:extLst>
      <p:ext uri="{BB962C8B-B14F-4D97-AF65-F5344CB8AC3E}">
        <p14:creationId xmlns:p14="http://schemas.microsoft.com/office/powerpoint/2010/main" val="35492642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Cím 1"/>
          <p:cNvSpPr>
            <a:spLocks noGrp="1"/>
          </p:cNvSpPr>
          <p:nvPr>
            <p:ph type="ctrTitle"/>
          </p:nvPr>
        </p:nvSpPr>
        <p:spPr/>
        <p:txBody>
          <a:bodyPr/>
          <a:lstStyle/>
          <a:p>
            <a:pPr eaLnBrk="1" hangingPunct="1"/>
            <a:r>
              <a:rPr lang="hu-HU" smtClean="0"/>
              <a:t>A neoklasszikus iskola</a:t>
            </a:r>
          </a:p>
        </p:txBody>
      </p:sp>
      <p:sp>
        <p:nvSpPr>
          <p:cNvPr id="14338" name="Alcím 2"/>
          <p:cNvSpPr>
            <a:spLocks noGrp="1"/>
          </p:cNvSpPr>
          <p:nvPr>
            <p:ph type="subTitle" idx="1"/>
          </p:nvPr>
        </p:nvSpPr>
        <p:spPr/>
        <p:txBody>
          <a:bodyPr/>
          <a:lstStyle/>
          <a:p>
            <a:pPr eaLnBrk="1" hangingPunct="1"/>
            <a:r>
              <a:rPr lang="hu-HU" dirty="0" err="1" smtClean="0">
                <a:solidFill>
                  <a:srgbClr val="898989"/>
                </a:solidFill>
              </a:rPr>
              <a:t>Marginalista</a:t>
            </a:r>
            <a:r>
              <a:rPr lang="hu-HU" dirty="0" smtClean="0">
                <a:solidFill>
                  <a:srgbClr val="898989"/>
                </a:solidFill>
              </a:rPr>
              <a:t> forradalom, ill. szubjektív értékelmélet</a:t>
            </a:r>
          </a:p>
        </p:txBody>
      </p:sp>
    </p:spTree>
    <p:extLst>
      <p:ext uri="{BB962C8B-B14F-4D97-AF65-F5344CB8AC3E}">
        <p14:creationId xmlns:p14="http://schemas.microsoft.com/office/powerpoint/2010/main" val="545182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609600" y="-315416"/>
            <a:ext cx="8229600" cy="1143000"/>
          </a:xfrm>
        </p:spPr>
        <p:txBody>
          <a:bodyPr/>
          <a:lstStyle/>
          <a:p>
            <a:pPr marL="1117600" indent="-1117600" eaLnBrk="1" hangingPunct="1"/>
            <a:r>
              <a:rPr lang="hu-HU" sz="3600" dirty="0" smtClean="0"/>
              <a:t>Az 1870-es évek </a:t>
            </a:r>
            <a:r>
              <a:rPr lang="hu-HU" sz="3600" dirty="0" err="1" smtClean="0"/>
              <a:t>marginalista</a:t>
            </a:r>
            <a:r>
              <a:rPr lang="hu-HU" sz="3600" dirty="0" smtClean="0"/>
              <a:t> forradalma </a:t>
            </a:r>
            <a:endParaRPr lang="en-US" sz="3600" baseline="30000" dirty="0" smtClean="0"/>
          </a:p>
        </p:txBody>
      </p:sp>
      <p:sp>
        <p:nvSpPr>
          <p:cNvPr id="50179" name="Rectangle 3"/>
          <p:cNvSpPr>
            <a:spLocks noGrp="1" noChangeArrowheads="1"/>
          </p:cNvSpPr>
          <p:nvPr>
            <p:ph type="body" idx="1"/>
          </p:nvPr>
        </p:nvSpPr>
        <p:spPr>
          <a:xfrm>
            <a:off x="609600" y="827584"/>
            <a:ext cx="8229600" cy="5527179"/>
          </a:xfrm>
        </p:spPr>
        <p:txBody>
          <a:bodyPr/>
          <a:lstStyle/>
          <a:p>
            <a:pPr marL="609600" indent="-609600" eaLnBrk="1" hangingPunct="1">
              <a:lnSpc>
                <a:spcPct val="80000"/>
              </a:lnSpc>
            </a:pPr>
            <a:r>
              <a:rPr lang="hu-HU" sz="2800" dirty="0" smtClean="0"/>
              <a:t>1871. S. </a:t>
            </a:r>
            <a:r>
              <a:rPr lang="hu-HU" sz="2800" dirty="0" err="1" smtClean="0"/>
              <a:t>Jevons</a:t>
            </a:r>
            <a:endParaRPr lang="hu-HU" sz="2800" dirty="0"/>
          </a:p>
          <a:p>
            <a:pPr marL="609600" indent="-609600" eaLnBrk="1" hangingPunct="1">
              <a:lnSpc>
                <a:spcPct val="80000"/>
              </a:lnSpc>
            </a:pPr>
            <a:r>
              <a:rPr lang="hu-HU" sz="2800" dirty="0" smtClean="0"/>
              <a:t>1871. C. </a:t>
            </a:r>
            <a:r>
              <a:rPr lang="hu-HU" sz="2800" dirty="0" err="1" smtClean="0"/>
              <a:t>Menger</a:t>
            </a:r>
            <a:endParaRPr lang="hu-HU" sz="2800" dirty="0"/>
          </a:p>
          <a:p>
            <a:pPr marL="609600" indent="-609600" eaLnBrk="1" hangingPunct="1">
              <a:lnSpc>
                <a:spcPct val="80000"/>
              </a:lnSpc>
            </a:pPr>
            <a:r>
              <a:rPr lang="hu-HU" sz="2800" dirty="0" smtClean="0"/>
              <a:t>1874. L. </a:t>
            </a:r>
            <a:r>
              <a:rPr lang="hu-HU" sz="2800" dirty="0" err="1" smtClean="0"/>
              <a:t>Walras</a:t>
            </a:r>
            <a:endParaRPr lang="hu-HU" sz="2800" dirty="0" smtClean="0"/>
          </a:p>
          <a:p>
            <a:pPr marL="609600" indent="-609600" eaLnBrk="1" hangingPunct="1">
              <a:lnSpc>
                <a:spcPct val="80000"/>
              </a:lnSpc>
              <a:buFont typeface="+mj-lt"/>
              <a:buAutoNum type="arabicPeriod"/>
            </a:pPr>
            <a:r>
              <a:rPr lang="hu-HU" sz="2800" b="1" dirty="0" smtClean="0"/>
              <a:t>Alternatív érték és jövedelemelosztási elmélet a </a:t>
            </a:r>
            <a:r>
              <a:rPr lang="hu-HU" sz="2800" b="1" dirty="0" err="1" smtClean="0"/>
              <a:t>munkaértékelmélettel</a:t>
            </a:r>
            <a:r>
              <a:rPr lang="hu-HU" sz="2800" b="1" dirty="0" smtClean="0"/>
              <a:t> szemben</a:t>
            </a:r>
          </a:p>
          <a:p>
            <a:pPr marL="609600" indent="-609600" eaLnBrk="1" hangingPunct="1">
              <a:lnSpc>
                <a:spcPct val="80000"/>
              </a:lnSpc>
            </a:pPr>
            <a:r>
              <a:rPr lang="hu-HU" sz="2800" dirty="0" smtClean="0"/>
              <a:t>Közös pont a </a:t>
            </a:r>
            <a:r>
              <a:rPr lang="hu-HU" sz="2800" b="1" dirty="0" smtClean="0"/>
              <a:t>határelemzés</a:t>
            </a:r>
            <a:r>
              <a:rPr lang="hu-HU" sz="2800" dirty="0" smtClean="0"/>
              <a:t> és ennek bázisán az új értékelmélet:</a:t>
            </a:r>
          </a:p>
          <a:p>
            <a:pPr marL="609600" indent="-609600" eaLnBrk="1" hangingPunct="1">
              <a:lnSpc>
                <a:spcPct val="80000"/>
              </a:lnSpc>
            </a:pPr>
            <a:r>
              <a:rPr lang="hu-HU" sz="2800" dirty="0" smtClean="0"/>
              <a:t>a </a:t>
            </a:r>
            <a:r>
              <a:rPr lang="hu-HU" sz="2800" b="1" dirty="0" smtClean="0"/>
              <a:t>keresleti oldalból való kiindulás</a:t>
            </a:r>
          </a:p>
          <a:p>
            <a:pPr marL="609600" indent="-609600" eaLnBrk="1" hangingPunct="1">
              <a:lnSpc>
                <a:spcPct val="80000"/>
              </a:lnSpc>
            </a:pPr>
            <a:r>
              <a:rPr lang="hu-HU" sz="2800" dirty="0" smtClean="0"/>
              <a:t>Az értéket a </a:t>
            </a:r>
            <a:r>
              <a:rPr lang="hu-HU" sz="2800" b="1" dirty="0" smtClean="0"/>
              <a:t>határhaszon</a:t>
            </a:r>
            <a:r>
              <a:rPr lang="hu-HU" sz="2800" dirty="0" smtClean="0"/>
              <a:t> határozza meg!</a:t>
            </a:r>
          </a:p>
          <a:p>
            <a:pPr marL="609600" indent="-609600" eaLnBrk="1" hangingPunct="1">
              <a:lnSpc>
                <a:spcPct val="80000"/>
              </a:lnSpc>
            </a:pPr>
            <a:r>
              <a:rPr lang="hu-HU" sz="2800" dirty="0" smtClean="0"/>
              <a:t>Elosztás: </a:t>
            </a:r>
            <a:r>
              <a:rPr lang="hu-HU" sz="2800" b="1" dirty="0">
                <a:latin typeface="Calibri" panose="020F0502020204030204" pitchFamily="34" charset="0"/>
                <a:cs typeface="Calibri" panose="020F0502020204030204" pitchFamily="34" charset="0"/>
              </a:rPr>
              <a:t>→ határtermelékenységi </a:t>
            </a:r>
            <a:r>
              <a:rPr lang="hu-HU" sz="2800" b="1" dirty="0" smtClean="0">
                <a:latin typeface="Calibri" panose="020F0502020204030204" pitchFamily="34" charset="0"/>
                <a:cs typeface="Calibri" panose="020F0502020204030204" pitchFamily="34" charset="0"/>
              </a:rPr>
              <a:t>elmélet</a:t>
            </a:r>
            <a:endParaRPr lang="hu-HU" sz="2800" dirty="0"/>
          </a:p>
          <a:p>
            <a:pPr marL="0" indent="0" eaLnBrk="1" hangingPunct="1">
              <a:lnSpc>
                <a:spcPct val="80000"/>
              </a:lnSpc>
              <a:buNone/>
            </a:pPr>
            <a:r>
              <a:rPr lang="hu-HU" sz="2800" b="1" dirty="0" smtClean="0"/>
              <a:t>2. Az egyensúlyelmélet fennmarad, sőt tökéletesedik</a:t>
            </a:r>
          </a:p>
          <a:p>
            <a:pPr marL="0" indent="0" eaLnBrk="1" hangingPunct="1">
              <a:lnSpc>
                <a:spcPct val="80000"/>
              </a:lnSpc>
              <a:buNone/>
            </a:pPr>
            <a:r>
              <a:rPr lang="hu-HU" sz="2800" b="1" dirty="0" smtClean="0">
                <a:latin typeface="Calibri" panose="020F0502020204030204" pitchFamily="34" charset="0"/>
                <a:cs typeface="Calibri" panose="020F0502020204030204" pitchFamily="34" charset="0"/>
              </a:rPr>
              <a:t>→ általános egyensúly elmélet (</a:t>
            </a:r>
            <a:r>
              <a:rPr lang="hu-HU" sz="2800" b="1" dirty="0" err="1" smtClean="0">
                <a:latin typeface="Calibri" panose="020F0502020204030204" pitchFamily="34" charset="0"/>
                <a:cs typeface="Calibri" panose="020F0502020204030204" pitchFamily="34" charset="0"/>
              </a:rPr>
              <a:t>Walras</a:t>
            </a:r>
            <a:r>
              <a:rPr lang="hu-HU" sz="2800" b="1" dirty="0" smtClean="0">
                <a:latin typeface="Calibri" panose="020F0502020204030204" pitchFamily="34" charset="0"/>
                <a:cs typeface="Calibri" panose="020F0502020204030204" pitchFamily="34" charset="0"/>
              </a:rPr>
              <a:t>)</a:t>
            </a:r>
            <a:r>
              <a:rPr lang="hu-HU" sz="2800" dirty="0" smtClean="0"/>
              <a:t/>
            </a:r>
            <a:br>
              <a:rPr lang="hu-HU" sz="2800" dirty="0" smtClean="0"/>
            </a:br>
            <a:endParaRPr lang="en-US" sz="2800" dirty="0" smtClean="0"/>
          </a:p>
        </p:txBody>
      </p:sp>
    </p:spTree>
    <p:extLst>
      <p:ext uri="{BB962C8B-B14F-4D97-AF65-F5344CB8AC3E}">
        <p14:creationId xmlns:p14="http://schemas.microsoft.com/office/powerpoint/2010/main" val="3088709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1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01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01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01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017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017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017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017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017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a:latin typeface="Calibri" panose="020F0502020204030204" pitchFamily="34" charset="0"/>
                <a:cs typeface="Calibri" panose="020F0502020204030204" pitchFamily="34" charset="0"/>
              </a:rPr>
              <a:t>(</a:t>
            </a:r>
            <a:r>
              <a:rPr lang="hu-HU" b="1" dirty="0" smtClean="0">
                <a:latin typeface="Calibri" panose="020F0502020204030204" pitchFamily="34" charset="0"/>
                <a:cs typeface="Calibri" panose="020F0502020204030204" pitchFamily="34" charset="0"/>
              </a:rPr>
              <a:t>Általános) </a:t>
            </a:r>
            <a:r>
              <a:rPr lang="hu-HU" b="1" dirty="0">
                <a:latin typeface="Calibri" panose="020F0502020204030204" pitchFamily="34" charset="0"/>
                <a:cs typeface="Calibri" panose="020F0502020204030204" pitchFamily="34" charset="0"/>
              </a:rPr>
              <a:t>egyensúly elmélet</a:t>
            </a:r>
            <a:endParaRPr lang="hu-HU" dirty="0"/>
          </a:p>
        </p:txBody>
      </p:sp>
      <p:sp>
        <p:nvSpPr>
          <p:cNvPr id="3" name="Tartalom helye 2"/>
          <p:cNvSpPr>
            <a:spLocks noGrp="1"/>
          </p:cNvSpPr>
          <p:nvPr>
            <p:ph idx="1"/>
          </p:nvPr>
        </p:nvSpPr>
        <p:spPr/>
        <p:txBody>
          <a:bodyPr/>
          <a:lstStyle/>
          <a:p>
            <a:r>
              <a:rPr lang="hu-HU" dirty="0" smtClean="0"/>
              <a:t>Az árak szabad mozgása egyensúlyba hozza a piacokat</a:t>
            </a:r>
          </a:p>
          <a:p>
            <a:r>
              <a:rPr lang="hu-HU" dirty="0" smtClean="0"/>
              <a:t>Nincs válság, munkanélküliség</a:t>
            </a:r>
          </a:p>
          <a:p>
            <a:r>
              <a:rPr lang="hu-HU" dirty="0" smtClean="0"/>
              <a:t>Az államnak nem kell beavatkozni a gazdaság működésébe</a:t>
            </a:r>
          </a:p>
          <a:p>
            <a:endParaRPr lang="hu-HU" dirty="0"/>
          </a:p>
          <a:p>
            <a:r>
              <a:rPr lang="hu-HU" dirty="0" smtClean="0"/>
              <a:t>Kialakulásának oka? %</a:t>
            </a:r>
            <a:endParaRPr lang="hu-HU" dirty="0"/>
          </a:p>
        </p:txBody>
      </p:sp>
    </p:spTree>
    <p:extLst>
      <p:ext uri="{BB962C8B-B14F-4D97-AF65-F5344CB8AC3E}">
        <p14:creationId xmlns:p14="http://schemas.microsoft.com/office/powerpoint/2010/main" val="284644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ím 1"/>
          <p:cNvSpPr>
            <a:spLocks noGrp="1"/>
          </p:cNvSpPr>
          <p:nvPr>
            <p:ph type="title"/>
          </p:nvPr>
        </p:nvSpPr>
        <p:spPr/>
        <p:txBody>
          <a:bodyPr/>
          <a:lstStyle/>
          <a:p>
            <a:pPr eaLnBrk="1" hangingPunct="1"/>
            <a:r>
              <a:rPr lang="hu-HU" dirty="0" err="1" smtClean="0"/>
              <a:t>Knut</a:t>
            </a:r>
            <a:r>
              <a:rPr lang="hu-HU" dirty="0" smtClean="0"/>
              <a:t> </a:t>
            </a:r>
            <a:r>
              <a:rPr lang="hu-HU" dirty="0" err="1" smtClean="0"/>
              <a:t>Wicksell</a:t>
            </a:r>
            <a:endParaRPr lang="hu-HU" dirty="0" smtClean="0"/>
          </a:p>
        </p:txBody>
      </p:sp>
      <p:sp>
        <p:nvSpPr>
          <p:cNvPr id="17410" name="Tartalom helye 2"/>
          <p:cNvSpPr>
            <a:spLocks noGrp="1"/>
          </p:cNvSpPr>
          <p:nvPr>
            <p:ph idx="1"/>
          </p:nvPr>
        </p:nvSpPr>
        <p:spPr>
          <a:xfrm>
            <a:off x="457200" y="1196975"/>
            <a:ext cx="8229600" cy="4929188"/>
          </a:xfrm>
        </p:spPr>
        <p:txBody>
          <a:bodyPr/>
          <a:lstStyle/>
          <a:p>
            <a:pPr algn="just" eaLnBrk="1" hangingPunct="1">
              <a:lnSpc>
                <a:spcPct val="80000"/>
              </a:lnSpc>
            </a:pPr>
            <a:r>
              <a:rPr lang="hu-HU" sz="3000" smtClean="0"/>
              <a:t>„A szocialisták (főleg Rodbertus, de még inkább Marx) kezében az értékelmélet a fennálló rend elleni </a:t>
            </a:r>
            <a:r>
              <a:rPr lang="hu-HU" sz="3000" i="1" smtClean="0"/>
              <a:t>rettenetes</a:t>
            </a:r>
            <a:r>
              <a:rPr lang="hu-HU" sz="3000" smtClean="0"/>
              <a:t> </a:t>
            </a:r>
            <a:r>
              <a:rPr lang="hu-HU" sz="3000" i="1" smtClean="0"/>
              <a:t>fegyverré vált</a:t>
            </a:r>
            <a:r>
              <a:rPr lang="hu-HU" sz="3000" smtClean="0"/>
              <a:t> … hogy a munka a gazdagság egyedüli forrása, ez éppolyan veszélyes, mint amennyire téves tannak látszik, mivel szerencsétlenül fogódzót nyújt azoknak, akik minden tulajdont úgy ábrázolnának, mint ami a dolgozó osztályokat illeti meg, és a mások által kapott részesedést mint rablást vagy csalást velük szemben. </a:t>
            </a:r>
            <a:r>
              <a:rPr lang="hu-HU" sz="3000" i="1" smtClean="0"/>
              <a:t>Az új … csereérték-elméletnek ezért nemcsak absztrakt elméleti jelentősége volt, hanem elsőrendű gyakorlati és társadalmi érdekké vált; …”</a:t>
            </a:r>
            <a:endParaRPr lang="hu-HU" sz="3000" smtClean="0"/>
          </a:p>
        </p:txBody>
      </p:sp>
    </p:spTree>
    <p:extLst>
      <p:ext uri="{BB962C8B-B14F-4D97-AF65-F5344CB8AC3E}">
        <p14:creationId xmlns:p14="http://schemas.microsoft.com/office/powerpoint/2010/main" val="26486723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Dia számának helye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D500716-AC8E-479B-92B5-9856FDA9FF93}" type="slidenum">
              <a:rPr lang="en-US" smtClean="0">
                <a:solidFill>
                  <a:schemeClr val="bg1"/>
                </a:solidFill>
                <a:latin typeface="Arial" charset="0"/>
              </a:rPr>
              <a:pPr fontAlgn="base">
                <a:spcBef>
                  <a:spcPct val="0"/>
                </a:spcBef>
                <a:spcAft>
                  <a:spcPct val="0"/>
                </a:spcAft>
              </a:pPr>
              <a:t>27</a:t>
            </a:fld>
            <a:endParaRPr lang="en-US" smtClean="0">
              <a:solidFill>
                <a:schemeClr val="bg1"/>
              </a:solidFill>
              <a:latin typeface="Arial" charset="0"/>
            </a:endParaRPr>
          </a:p>
        </p:txBody>
      </p:sp>
      <p:sp>
        <p:nvSpPr>
          <p:cNvPr id="24578" name="AutoShape 2"/>
          <p:cNvSpPr>
            <a:spLocks noGrp="1" noChangeArrowheads="1"/>
          </p:cNvSpPr>
          <p:nvPr>
            <p:ph type="title"/>
          </p:nvPr>
        </p:nvSpPr>
        <p:spPr/>
        <p:txBody>
          <a:bodyPr/>
          <a:lstStyle/>
          <a:p>
            <a:pPr eaLnBrk="1" hangingPunct="1"/>
            <a:r>
              <a:rPr lang="hu-HU" sz="3200" smtClean="0"/>
              <a:t>William Stanley Jevons</a:t>
            </a:r>
            <a:br>
              <a:rPr lang="hu-HU" sz="3200" smtClean="0"/>
            </a:br>
            <a:r>
              <a:rPr lang="hu-HU" sz="3200" smtClean="0"/>
              <a:t>(1835 – 1882)</a:t>
            </a:r>
            <a:endParaRPr lang="en-US" sz="3200" smtClean="0"/>
          </a:p>
        </p:txBody>
      </p:sp>
      <p:pic>
        <p:nvPicPr>
          <p:cNvPr id="24579" name="Picture 4" descr="Jevons"/>
          <p:cNvPicPr>
            <a:picLocks noChangeAspect="1" noChangeArrowheads="1"/>
          </p:cNvPicPr>
          <p:nvPr/>
        </p:nvPicPr>
        <p:blipFill>
          <a:blip r:embed="rId2"/>
          <a:srcRect/>
          <a:stretch>
            <a:fillRect/>
          </a:stretch>
        </p:blipFill>
        <p:spPr bwMode="auto">
          <a:xfrm>
            <a:off x="6975475" y="0"/>
            <a:ext cx="2168525" cy="2636838"/>
          </a:xfrm>
          <a:prstGeom prst="rect">
            <a:avLst/>
          </a:prstGeom>
          <a:noFill/>
          <a:ln w="9525">
            <a:noFill/>
            <a:miter lim="800000"/>
            <a:headEnd/>
            <a:tailEnd/>
          </a:ln>
        </p:spPr>
      </p:pic>
      <p:sp>
        <p:nvSpPr>
          <p:cNvPr id="24580" name="Rectangle 3"/>
          <p:cNvSpPr>
            <a:spLocks noGrp="1" noChangeArrowheads="1"/>
          </p:cNvSpPr>
          <p:nvPr>
            <p:ph type="body" idx="1"/>
          </p:nvPr>
        </p:nvSpPr>
        <p:spPr>
          <a:xfrm>
            <a:off x="0" y="2133600"/>
            <a:ext cx="9144000" cy="4391025"/>
          </a:xfrm>
        </p:spPr>
        <p:txBody>
          <a:bodyPr/>
          <a:lstStyle/>
          <a:p>
            <a:pPr eaLnBrk="1" hangingPunct="1">
              <a:lnSpc>
                <a:spcPct val="90000"/>
              </a:lnSpc>
            </a:pPr>
            <a:r>
              <a:rPr lang="hu-HU" sz="2400" smtClean="0"/>
              <a:t>Liverpoolban született</a:t>
            </a:r>
          </a:p>
          <a:p>
            <a:pPr eaLnBrk="1" hangingPunct="1">
              <a:lnSpc>
                <a:spcPct val="90000"/>
              </a:lnSpc>
            </a:pPr>
            <a:r>
              <a:rPr lang="hu-HU" sz="2400" smtClean="0"/>
              <a:t>Természettudományi tanulmányok (kémia, matematika)</a:t>
            </a:r>
          </a:p>
          <a:p>
            <a:pPr eaLnBrk="1" hangingPunct="1">
              <a:lnSpc>
                <a:spcPct val="90000"/>
              </a:lnSpc>
            </a:pPr>
            <a:r>
              <a:rPr lang="hu-HU" sz="2400" smtClean="0"/>
              <a:t>Formális tanulmányai után „az Ember tanulmányozását” is elkezdi</a:t>
            </a:r>
          </a:p>
          <a:p>
            <a:pPr eaLnBrk="1" hangingPunct="1">
              <a:lnSpc>
                <a:spcPct val="90000"/>
              </a:lnSpc>
            </a:pPr>
            <a:r>
              <a:rPr lang="hu-HU" sz="2400" smtClean="0"/>
              <a:t>1862 – A politikai gazdaságtan általános matematikai elméletének rövid vázlata – kis figyelmet kap</a:t>
            </a:r>
          </a:p>
          <a:p>
            <a:pPr eaLnBrk="1" hangingPunct="1">
              <a:lnSpc>
                <a:spcPct val="90000"/>
              </a:lnSpc>
            </a:pPr>
            <a:r>
              <a:rPr lang="hu-HU" sz="2400" smtClean="0"/>
              <a:t>1865 – Szénkérdés – országos elismertségre tesz szert (Jevons paradoxon</a:t>
            </a:r>
            <a:r>
              <a:rPr lang="hu-HU" sz="2400" smtClean="0">
                <a:latin typeface="Arial" charset="0"/>
              </a:rPr>
              <a:t>: </a:t>
            </a:r>
            <a:r>
              <a:rPr lang="hu-HU" sz="2400" smtClean="0"/>
              <a:t>noha az ipari szénfelhasználás egyre hatékonyabbá vált – ezáltal egységnyi szénmennyiségből több termék előállítása vált lehetővé –, az abszolút szénfelhasználás mégis növekedett.</a:t>
            </a:r>
            <a:r>
              <a:rPr lang="hu-HU" smtClean="0"/>
              <a:t> </a:t>
            </a:r>
            <a:r>
              <a:rPr lang="hu-HU" sz="2400" smtClean="0"/>
              <a:t>)</a:t>
            </a:r>
          </a:p>
          <a:p>
            <a:pPr eaLnBrk="1" hangingPunct="1">
              <a:lnSpc>
                <a:spcPct val="90000"/>
              </a:lnSpc>
            </a:pPr>
            <a:r>
              <a:rPr lang="hu-HU" sz="2400" smtClean="0"/>
              <a:t>1876 – londoni egyetem politikai gazdaságtan tanára</a:t>
            </a:r>
          </a:p>
          <a:p>
            <a:pPr eaLnBrk="1" hangingPunct="1">
              <a:lnSpc>
                <a:spcPct val="90000"/>
              </a:lnSpc>
            </a:pPr>
            <a:r>
              <a:rPr lang="hu-HU" sz="2400" smtClean="0"/>
              <a:t>1872 – a Royal Society tagjává választják</a:t>
            </a:r>
          </a:p>
        </p:txBody>
      </p:sp>
    </p:spTree>
    <p:extLst>
      <p:ext uri="{BB962C8B-B14F-4D97-AF65-F5344CB8AC3E}">
        <p14:creationId xmlns:p14="http://schemas.microsoft.com/office/powerpoint/2010/main" val="606946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ia számának helye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4DADB49-E6E6-409E-811D-D456A56A91E9}" type="slidenum">
              <a:rPr lang="en-US" smtClean="0">
                <a:solidFill>
                  <a:schemeClr val="bg1"/>
                </a:solidFill>
                <a:latin typeface="Arial" charset="0"/>
              </a:rPr>
              <a:pPr fontAlgn="base">
                <a:spcBef>
                  <a:spcPct val="0"/>
                </a:spcBef>
                <a:spcAft>
                  <a:spcPct val="0"/>
                </a:spcAft>
              </a:pPr>
              <a:t>28</a:t>
            </a:fld>
            <a:endParaRPr lang="en-US" smtClean="0">
              <a:solidFill>
                <a:schemeClr val="bg1"/>
              </a:solidFill>
              <a:latin typeface="Arial" charset="0"/>
            </a:endParaRPr>
          </a:p>
        </p:txBody>
      </p:sp>
      <p:sp>
        <p:nvSpPr>
          <p:cNvPr id="27650" name="AutoShape 2"/>
          <p:cNvSpPr>
            <a:spLocks noGrp="1" noChangeArrowheads="1"/>
          </p:cNvSpPr>
          <p:nvPr>
            <p:ph type="title"/>
          </p:nvPr>
        </p:nvSpPr>
        <p:spPr/>
        <p:txBody>
          <a:bodyPr/>
          <a:lstStyle/>
          <a:p>
            <a:pPr algn="l" eaLnBrk="1" hangingPunct="1"/>
            <a:r>
              <a:rPr lang="hu-HU" smtClean="0"/>
              <a:t>Carl Menger (1840 - 1921)</a:t>
            </a:r>
            <a:endParaRPr lang="en-US" smtClean="0"/>
          </a:p>
        </p:txBody>
      </p:sp>
      <p:sp>
        <p:nvSpPr>
          <p:cNvPr id="27651" name="Rectangle 3"/>
          <p:cNvSpPr>
            <a:spLocks noGrp="1" noChangeArrowheads="1"/>
          </p:cNvSpPr>
          <p:nvPr>
            <p:ph type="body" idx="1"/>
          </p:nvPr>
        </p:nvSpPr>
        <p:spPr>
          <a:xfrm>
            <a:off x="838200" y="2362200"/>
            <a:ext cx="8126413" cy="4306888"/>
          </a:xfrm>
        </p:spPr>
        <p:txBody>
          <a:bodyPr/>
          <a:lstStyle/>
          <a:p>
            <a:pPr eaLnBrk="1" hangingPunct="1">
              <a:lnSpc>
                <a:spcPct val="90000"/>
              </a:lnSpc>
            </a:pPr>
            <a:r>
              <a:rPr lang="hu-HU" sz="2400" smtClean="0"/>
              <a:t>Galíciában született</a:t>
            </a:r>
          </a:p>
          <a:p>
            <a:pPr eaLnBrk="1" hangingPunct="1">
              <a:lnSpc>
                <a:spcPct val="90000"/>
              </a:lnSpc>
            </a:pPr>
            <a:r>
              <a:rPr lang="hu-HU" sz="2400" smtClean="0"/>
              <a:t>Bécsben jogot és politikai gazdaságtant tanult, krakkói egyetemen doktorált</a:t>
            </a:r>
          </a:p>
          <a:p>
            <a:pPr eaLnBrk="1" hangingPunct="1">
              <a:lnSpc>
                <a:spcPct val="90000"/>
              </a:lnSpc>
            </a:pPr>
            <a:r>
              <a:rPr lang="hu-HU" sz="2400" smtClean="0"/>
              <a:t>Egyetem után újságíró, majd 1871-től közszolga</a:t>
            </a:r>
          </a:p>
          <a:p>
            <a:pPr eaLnBrk="1" hangingPunct="1">
              <a:lnSpc>
                <a:spcPct val="90000"/>
              </a:lnSpc>
            </a:pPr>
            <a:r>
              <a:rPr lang="hu-HU" sz="2400" smtClean="0"/>
              <a:t>1871-ben jelenik meg főműve, amelyet a bécsi egyetemre ad be habilitációra: A közgazdaságtan alapelvei (Grundsatze der Volkwirtschaftslehre</a:t>
            </a:r>
            <a:r>
              <a:rPr lang="hu-HU" sz="2400" i="1" smtClean="0"/>
              <a:t>)</a:t>
            </a:r>
            <a:endParaRPr lang="hu-HU" sz="2400" smtClean="0"/>
          </a:p>
          <a:p>
            <a:pPr eaLnBrk="1" hangingPunct="1">
              <a:lnSpc>
                <a:spcPct val="90000"/>
              </a:lnSpc>
            </a:pPr>
            <a:r>
              <a:rPr lang="hu-HU" sz="2400" smtClean="0"/>
              <a:t>1876-tól Rudolf trónörökös nevelője (útjain is elkíséri)</a:t>
            </a:r>
          </a:p>
          <a:p>
            <a:pPr eaLnBrk="1" hangingPunct="1">
              <a:lnSpc>
                <a:spcPct val="90000"/>
              </a:lnSpc>
            </a:pPr>
            <a:r>
              <a:rPr lang="hu-HU" sz="2400" smtClean="0"/>
              <a:t>1879-től a bécsi egyetemen politikai gazdaságtant tanít</a:t>
            </a:r>
          </a:p>
          <a:p>
            <a:pPr eaLnBrk="1" hangingPunct="1">
              <a:lnSpc>
                <a:spcPct val="90000"/>
              </a:lnSpc>
            </a:pPr>
            <a:r>
              <a:rPr lang="hu-HU" sz="2400" smtClean="0"/>
              <a:t>1903-tól visszavonul, csak kutatással foglalkozik</a:t>
            </a:r>
            <a:r>
              <a:rPr lang="hu-HU" sz="2400" smtClean="0">
                <a:latin typeface="Arial" charset="0"/>
              </a:rPr>
              <a:t>, </a:t>
            </a:r>
            <a:r>
              <a:rPr lang="hu-HU" sz="2400" smtClean="0"/>
              <a:t>ill. depressziós lesz</a:t>
            </a:r>
          </a:p>
        </p:txBody>
      </p:sp>
      <p:pic>
        <p:nvPicPr>
          <p:cNvPr id="27652" name="Picture 4" descr="m532484a"/>
          <p:cNvPicPr>
            <a:picLocks noChangeAspect="1" noChangeArrowheads="1"/>
          </p:cNvPicPr>
          <p:nvPr/>
        </p:nvPicPr>
        <p:blipFill>
          <a:blip r:embed="rId2"/>
          <a:srcRect b="16801"/>
          <a:stretch>
            <a:fillRect/>
          </a:stretch>
        </p:blipFill>
        <p:spPr bwMode="auto">
          <a:xfrm>
            <a:off x="6486525" y="0"/>
            <a:ext cx="2657475" cy="2924175"/>
          </a:xfrm>
          <a:prstGeom prst="rect">
            <a:avLst/>
          </a:prstGeom>
          <a:noFill/>
          <a:ln w="9525">
            <a:noFill/>
            <a:miter lim="800000"/>
            <a:headEnd/>
            <a:tailEnd/>
          </a:ln>
        </p:spPr>
      </p:pic>
    </p:spTree>
    <p:extLst>
      <p:ext uri="{BB962C8B-B14F-4D97-AF65-F5344CB8AC3E}">
        <p14:creationId xmlns:p14="http://schemas.microsoft.com/office/powerpoint/2010/main" val="23093139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Dia számának helye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4E0847C-5A8A-46CF-AC76-25784F4A9363}" type="slidenum">
              <a:rPr lang="en-US" smtClean="0">
                <a:solidFill>
                  <a:schemeClr val="bg1"/>
                </a:solidFill>
                <a:latin typeface="Arial" charset="0"/>
              </a:rPr>
              <a:pPr fontAlgn="base">
                <a:spcBef>
                  <a:spcPct val="0"/>
                </a:spcBef>
                <a:spcAft>
                  <a:spcPct val="0"/>
                </a:spcAft>
              </a:pPr>
              <a:t>29</a:t>
            </a:fld>
            <a:endParaRPr lang="en-US" smtClean="0">
              <a:solidFill>
                <a:schemeClr val="bg1"/>
              </a:solidFill>
              <a:latin typeface="Arial" charset="0"/>
            </a:endParaRPr>
          </a:p>
        </p:txBody>
      </p:sp>
      <p:sp>
        <p:nvSpPr>
          <p:cNvPr id="35842" name="AutoShape 2"/>
          <p:cNvSpPr>
            <a:spLocks noGrp="1" noChangeArrowheads="1"/>
          </p:cNvSpPr>
          <p:nvPr>
            <p:ph type="title"/>
          </p:nvPr>
        </p:nvSpPr>
        <p:spPr/>
        <p:txBody>
          <a:bodyPr/>
          <a:lstStyle/>
          <a:p>
            <a:pPr algn="l" eaLnBrk="1" hangingPunct="1"/>
            <a:r>
              <a:rPr lang="hu-HU" smtClean="0"/>
              <a:t>Léon Walras (1834 – 1910)</a:t>
            </a:r>
            <a:endParaRPr lang="en-US" smtClean="0"/>
          </a:p>
        </p:txBody>
      </p:sp>
      <p:sp>
        <p:nvSpPr>
          <p:cNvPr id="35843" name="Rectangle 3"/>
          <p:cNvSpPr>
            <a:spLocks noGrp="1" noChangeArrowheads="1"/>
          </p:cNvSpPr>
          <p:nvPr>
            <p:ph type="body" idx="1"/>
          </p:nvPr>
        </p:nvSpPr>
        <p:spPr>
          <a:xfrm>
            <a:off x="838200" y="2362200"/>
            <a:ext cx="8305800" cy="4495800"/>
          </a:xfrm>
        </p:spPr>
        <p:txBody>
          <a:bodyPr/>
          <a:lstStyle/>
          <a:p>
            <a:pPr eaLnBrk="1" hangingPunct="1"/>
            <a:r>
              <a:rPr lang="hu-HU" sz="2400" smtClean="0"/>
              <a:t>Holland családból származott, apja Antoine-August Walras</a:t>
            </a:r>
            <a:endParaRPr lang="en-US" sz="2400" smtClean="0"/>
          </a:p>
          <a:p>
            <a:pPr eaLnBrk="1" hangingPunct="1"/>
            <a:r>
              <a:rPr lang="hu-HU" sz="2400" smtClean="0"/>
              <a:t>Többszöri sikertelen kísérlet az École Politechnique-be (hiányos matematikai ismeretei miatt nem kerül be)</a:t>
            </a:r>
          </a:p>
          <a:p>
            <a:pPr eaLnBrk="1" hangingPunct="1"/>
            <a:r>
              <a:rPr lang="hu-HU" sz="2400" smtClean="0"/>
              <a:t>Bányamérnöknek tanul (innen származnak matematikai ismeretei), majd újságíróként is tevékenykedik</a:t>
            </a:r>
          </a:p>
          <a:p>
            <a:pPr eaLnBrk="1" hangingPunct="1"/>
            <a:r>
              <a:rPr lang="hu-HU" sz="2400" smtClean="0"/>
              <a:t>1860-tól kezd publikálni</a:t>
            </a:r>
          </a:p>
          <a:p>
            <a:pPr eaLnBrk="1" hangingPunct="1"/>
            <a:r>
              <a:rPr lang="hu-HU" sz="2400" smtClean="0"/>
              <a:t>1870-től 1892-ig a Lausanne-i Akadémia politikai gazdaságtan tanszékének vezetője</a:t>
            </a:r>
          </a:p>
          <a:p>
            <a:pPr eaLnBrk="1" hangingPunct="1"/>
            <a:r>
              <a:rPr lang="hu-HU" sz="2400" smtClean="0"/>
              <a:t>A Laussanne-i matematikai iskola megalapítójának tekintik</a:t>
            </a:r>
          </a:p>
        </p:txBody>
      </p:sp>
      <p:pic>
        <p:nvPicPr>
          <p:cNvPr id="35844" name="Picture 4" descr="Walras"/>
          <p:cNvPicPr>
            <a:picLocks noChangeAspect="1" noChangeArrowheads="1"/>
          </p:cNvPicPr>
          <p:nvPr/>
        </p:nvPicPr>
        <p:blipFill>
          <a:blip r:embed="rId2"/>
          <a:srcRect/>
          <a:stretch>
            <a:fillRect/>
          </a:stretch>
        </p:blipFill>
        <p:spPr bwMode="auto">
          <a:xfrm>
            <a:off x="7342188" y="0"/>
            <a:ext cx="1801812" cy="2349500"/>
          </a:xfrm>
          <a:prstGeom prst="rect">
            <a:avLst/>
          </a:prstGeom>
          <a:noFill/>
          <a:ln w="9525">
            <a:noFill/>
            <a:miter lim="800000"/>
            <a:headEnd/>
            <a:tailEnd/>
          </a:ln>
        </p:spPr>
      </p:pic>
    </p:spTree>
    <p:extLst>
      <p:ext uri="{BB962C8B-B14F-4D97-AF65-F5344CB8AC3E}">
        <p14:creationId xmlns:p14="http://schemas.microsoft.com/office/powerpoint/2010/main" val="841127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Tananyag</a:t>
            </a:r>
            <a:endParaRPr lang="hu-HU" dirty="0"/>
          </a:p>
        </p:txBody>
      </p:sp>
      <p:sp>
        <p:nvSpPr>
          <p:cNvPr id="3" name="Tartalom helye 2"/>
          <p:cNvSpPr>
            <a:spLocks noGrp="1"/>
          </p:cNvSpPr>
          <p:nvPr>
            <p:ph idx="1"/>
          </p:nvPr>
        </p:nvSpPr>
        <p:spPr/>
        <p:txBody>
          <a:bodyPr/>
          <a:lstStyle/>
          <a:p>
            <a:r>
              <a:rPr lang="hu-HU" dirty="0" smtClean="0"/>
              <a:t>Elektronikus jegyzetek, </a:t>
            </a:r>
            <a:r>
              <a:rPr lang="hu-HU" dirty="0"/>
              <a:t>előadások és egyéb segédanyagok </a:t>
            </a:r>
            <a:r>
              <a:rPr lang="hu-HU" b="1" dirty="0"/>
              <a:t>a </a:t>
            </a:r>
            <a:r>
              <a:rPr lang="hu-HU" b="1" dirty="0" smtClean="0"/>
              <a:t>tanszéki honlapon:</a:t>
            </a:r>
          </a:p>
          <a:p>
            <a:r>
              <a:rPr lang="hu-HU" dirty="0"/>
              <a:t>Minta zh-k, minta feladatok </a:t>
            </a:r>
            <a:r>
              <a:rPr lang="hu-HU" dirty="0" smtClean="0"/>
              <a:t>stb.</a:t>
            </a:r>
            <a:endParaRPr lang="hu-HU" dirty="0"/>
          </a:p>
          <a:p>
            <a:r>
              <a:rPr lang="hu-HU" dirty="0" smtClean="0"/>
              <a:t>Ezek folyamatosan felkerülnek a honlapra illetve frissülnek</a:t>
            </a:r>
          </a:p>
          <a:p>
            <a:r>
              <a:rPr lang="hu-HU" dirty="0" smtClean="0"/>
              <a:t>Zh-eredmények a </a:t>
            </a:r>
            <a:r>
              <a:rPr lang="hu-HU" dirty="0" err="1" smtClean="0"/>
              <a:t>Neptunban</a:t>
            </a:r>
            <a:r>
              <a:rPr lang="hu-HU" dirty="0" smtClean="0"/>
              <a:t>, ha kérik a saját honlapomon is összesítve, név nélkül</a:t>
            </a:r>
          </a:p>
        </p:txBody>
      </p:sp>
    </p:spTree>
    <p:extLst>
      <p:ext uri="{BB962C8B-B14F-4D97-AF65-F5344CB8AC3E}">
        <p14:creationId xmlns:p14="http://schemas.microsoft.com/office/powerpoint/2010/main" val="25674750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Dia számának helye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E978F27-61B1-41B5-8922-36ED6251DFB3}" type="slidenum">
              <a:rPr lang="en-US" smtClean="0">
                <a:solidFill>
                  <a:schemeClr val="bg1"/>
                </a:solidFill>
                <a:latin typeface="Arial" charset="0"/>
              </a:rPr>
              <a:pPr fontAlgn="base">
                <a:spcBef>
                  <a:spcPct val="0"/>
                </a:spcBef>
                <a:spcAft>
                  <a:spcPct val="0"/>
                </a:spcAft>
              </a:pPr>
              <a:t>30</a:t>
            </a:fld>
            <a:endParaRPr lang="en-US" smtClean="0">
              <a:solidFill>
                <a:schemeClr val="bg1"/>
              </a:solidFill>
              <a:latin typeface="Arial" charset="0"/>
            </a:endParaRPr>
          </a:p>
        </p:txBody>
      </p:sp>
      <p:sp>
        <p:nvSpPr>
          <p:cNvPr id="47106" name="AutoShape 2"/>
          <p:cNvSpPr>
            <a:spLocks noGrp="1" noChangeArrowheads="1"/>
          </p:cNvSpPr>
          <p:nvPr>
            <p:ph type="title"/>
          </p:nvPr>
        </p:nvSpPr>
        <p:spPr>
          <a:xfrm>
            <a:off x="457200" y="274638"/>
            <a:ext cx="8229600" cy="850900"/>
          </a:xfrm>
        </p:spPr>
        <p:txBody>
          <a:bodyPr/>
          <a:lstStyle/>
          <a:p>
            <a:pPr algn="l" eaLnBrk="1" hangingPunct="1"/>
            <a:r>
              <a:rPr lang="hu-HU" sz="3200" dirty="0" smtClean="0"/>
              <a:t>Alfred Marshall (1842 – 1924)</a:t>
            </a:r>
            <a:br>
              <a:rPr lang="hu-HU" sz="3200" dirty="0" smtClean="0"/>
            </a:br>
            <a:r>
              <a:rPr lang="hu-HU" sz="3200" dirty="0" smtClean="0"/>
              <a:t>- a szintézis</a:t>
            </a:r>
            <a:endParaRPr lang="en-US" sz="3200" dirty="0" smtClean="0"/>
          </a:p>
        </p:txBody>
      </p:sp>
      <p:pic>
        <p:nvPicPr>
          <p:cNvPr id="47107" name="Picture 4" descr="xmarshall"/>
          <p:cNvPicPr>
            <a:picLocks noChangeAspect="1" noChangeArrowheads="1"/>
          </p:cNvPicPr>
          <p:nvPr/>
        </p:nvPicPr>
        <p:blipFill>
          <a:blip r:embed="rId2"/>
          <a:srcRect/>
          <a:stretch>
            <a:fillRect/>
          </a:stretch>
        </p:blipFill>
        <p:spPr bwMode="auto">
          <a:xfrm>
            <a:off x="6451600" y="0"/>
            <a:ext cx="2692400" cy="3357563"/>
          </a:xfrm>
          <a:prstGeom prst="rect">
            <a:avLst/>
          </a:prstGeom>
          <a:noFill/>
          <a:ln w="9525">
            <a:noFill/>
            <a:miter lim="800000"/>
            <a:headEnd/>
            <a:tailEnd/>
          </a:ln>
        </p:spPr>
      </p:pic>
      <p:sp>
        <p:nvSpPr>
          <p:cNvPr id="47108" name="Rectangle 3"/>
          <p:cNvSpPr>
            <a:spLocks noGrp="1" noChangeArrowheads="1"/>
          </p:cNvSpPr>
          <p:nvPr>
            <p:ph type="body" idx="1"/>
          </p:nvPr>
        </p:nvSpPr>
        <p:spPr>
          <a:xfrm>
            <a:off x="0" y="1412875"/>
            <a:ext cx="6516688" cy="5445125"/>
          </a:xfrm>
        </p:spPr>
        <p:txBody>
          <a:bodyPr/>
          <a:lstStyle/>
          <a:p>
            <a:pPr eaLnBrk="1" hangingPunct="1">
              <a:lnSpc>
                <a:spcPct val="80000"/>
              </a:lnSpc>
            </a:pPr>
            <a:r>
              <a:rPr lang="hu-HU" sz="2000" smtClean="0"/>
              <a:t>Londonban született</a:t>
            </a:r>
          </a:p>
          <a:p>
            <a:pPr eaLnBrk="1" hangingPunct="1">
              <a:lnSpc>
                <a:spcPct val="80000"/>
              </a:lnSpc>
            </a:pPr>
            <a:r>
              <a:rPr lang="hu-HU" sz="2000" smtClean="0"/>
              <a:t>Tanulmányait Cambridge-ben végzi</a:t>
            </a:r>
          </a:p>
          <a:p>
            <a:pPr eaLnBrk="1" hangingPunct="1">
              <a:lnSpc>
                <a:spcPct val="80000"/>
              </a:lnSpc>
            </a:pPr>
            <a:r>
              <a:rPr lang="hu-HU" sz="2000" smtClean="0"/>
              <a:t>Kezdetben (apja elképzelései alapján), egyházi pályára készül, de kiváló tanulmányi eredményei alapján Cambridge-ben akadémiai pályán marad(hatot)t.</a:t>
            </a:r>
          </a:p>
          <a:p>
            <a:pPr eaLnBrk="1" hangingPunct="1">
              <a:lnSpc>
                <a:spcPct val="80000"/>
              </a:lnSpc>
            </a:pPr>
            <a:r>
              <a:rPr lang="hu-HU" sz="2000" smtClean="0"/>
              <a:t>1868-tól politikai gazdaságtant tanított</a:t>
            </a:r>
          </a:p>
          <a:p>
            <a:pPr eaLnBrk="1" hangingPunct="1">
              <a:lnSpc>
                <a:spcPct val="80000"/>
              </a:lnSpc>
            </a:pPr>
            <a:r>
              <a:rPr lang="hu-HU" sz="2000" smtClean="0"/>
              <a:t>1877-től Bristolban tanított</a:t>
            </a:r>
          </a:p>
          <a:p>
            <a:pPr eaLnBrk="1" hangingPunct="1">
              <a:lnSpc>
                <a:spcPct val="80000"/>
              </a:lnSpc>
            </a:pPr>
            <a:r>
              <a:rPr lang="hu-HU" sz="2000" smtClean="0"/>
              <a:t>1882-ben, Jevons halálát követően a figyelem központjába kerül</a:t>
            </a:r>
          </a:p>
          <a:p>
            <a:pPr eaLnBrk="1" hangingPunct="1">
              <a:lnSpc>
                <a:spcPct val="80000"/>
              </a:lnSpc>
            </a:pPr>
            <a:r>
              <a:rPr lang="hu-HU" sz="2000" smtClean="0"/>
              <a:t>1884-től Cambridge-be kerül vissza professzori rangot kap</a:t>
            </a:r>
          </a:p>
          <a:p>
            <a:pPr eaLnBrk="1" hangingPunct="1">
              <a:lnSpc>
                <a:spcPct val="80000"/>
              </a:lnSpc>
            </a:pPr>
            <a:r>
              <a:rPr lang="hu-HU" sz="2000" smtClean="0"/>
              <a:t>1890-ben jelenik meg főműve a Közgazdaságtan Alapelvei (Principles of Economics) </a:t>
            </a:r>
          </a:p>
          <a:p>
            <a:pPr eaLnBrk="1" hangingPunct="1">
              <a:lnSpc>
                <a:spcPct val="80000"/>
              </a:lnSpc>
            </a:pPr>
            <a:r>
              <a:rPr lang="hu-HU" sz="2000" smtClean="0"/>
              <a:t>1903-tól eléri, hogy a közgazdaságtant a történelem és erkölcstudományoktól leválva tanítsa</a:t>
            </a:r>
          </a:p>
          <a:p>
            <a:pPr eaLnBrk="1" hangingPunct="1">
              <a:lnSpc>
                <a:spcPct val="80000"/>
              </a:lnSpc>
            </a:pPr>
            <a:r>
              <a:rPr lang="hu-HU" sz="2000" smtClean="0"/>
              <a:t>1908-ban vonul vissza</a:t>
            </a:r>
          </a:p>
        </p:txBody>
      </p:sp>
    </p:spTree>
    <p:extLst>
      <p:ext uri="{BB962C8B-B14F-4D97-AF65-F5344CB8AC3E}">
        <p14:creationId xmlns:p14="http://schemas.microsoft.com/office/powerpoint/2010/main" val="10589399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Dia számának helye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976D75B-2E09-4AA0-AFD3-ED3BF4E8E1DC}" type="slidenum">
              <a:rPr lang="en-US" smtClean="0">
                <a:solidFill>
                  <a:schemeClr val="bg1"/>
                </a:solidFill>
                <a:latin typeface="Arial" charset="0"/>
              </a:rPr>
              <a:pPr fontAlgn="base">
                <a:spcBef>
                  <a:spcPct val="0"/>
                </a:spcBef>
                <a:spcAft>
                  <a:spcPct val="0"/>
                </a:spcAft>
              </a:pPr>
              <a:t>31</a:t>
            </a:fld>
            <a:endParaRPr lang="en-US" smtClean="0">
              <a:solidFill>
                <a:schemeClr val="bg1"/>
              </a:solidFill>
              <a:latin typeface="Arial" charset="0"/>
            </a:endParaRPr>
          </a:p>
        </p:txBody>
      </p:sp>
      <p:sp>
        <p:nvSpPr>
          <p:cNvPr id="48130" name="AutoShape 2"/>
          <p:cNvSpPr>
            <a:spLocks noGrp="1" noChangeArrowheads="1"/>
          </p:cNvSpPr>
          <p:nvPr>
            <p:ph type="title"/>
          </p:nvPr>
        </p:nvSpPr>
        <p:spPr/>
        <p:txBody>
          <a:bodyPr/>
          <a:lstStyle/>
          <a:p>
            <a:pPr eaLnBrk="1" hangingPunct="1"/>
            <a:r>
              <a:rPr lang="hu-HU" smtClean="0"/>
              <a:t>Alfred Marshall </a:t>
            </a:r>
            <a:endParaRPr lang="en-US" smtClean="0"/>
          </a:p>
        </p:txBody>
      </p:sp>
      <p:sp>
        <p:nvSpPr>
          <p:cNvPr id="48131" name="Rectangle 4"/>
          <p:cNvSpPr>
            <a:spLocks noGrp="1" noChangeArrowheads="1"/>
          </p:cNvSpPr>
          <p:nvPr>
            <p:ph type="body" idx="1"/>
          </p:nvPr>
        </p:nvSpPr>
        <p:spPr>
          <a:xfrm>
            <a:off x="838200" y="1294607"/>
            <a:ext cx="8305800" cy="5184775"/>
          </a:xfrm>
        </p:spPr>
        <p:txBody>
          <a:bodyPr/>
          <a:lstStyle/>
          <a:p>
            <a:pPr eaLnBrk="1" hangingPunct="1">
              <a:lnSpc>
                <a:spcPct val="80000"/>
              </a:lnSpc>
            </a:pPr>
            <a:r>
              <a:rPr lang="hu-HU" sz="2800" dirty="0" smtClean="0"/>
              <a:t>Nyomatékosan hangsúlyozta a folytonosságot az elődök nézeteivel. </a:t>
            </a:r>
            <a:r>
              <a:rPr lang="hu-HU" sz="2800" b="1" dirty="0" smtClean="0"/>
              <a:t>Integrálja a „</a:t>
            </a:r>
            <a:r>
              <a:rPr lang="hu-HU" sz="2800" b="1" dirty="0" err="1" smtClean="0"/>
              <a:t>Smith-Ricardo-Mill</a:t>
            </a:r>
            <a:r>
              <a:rPr lang="hu-HU" sz="2800" b="1" dirty="0" smtClean="0"/>
              <a:t>” iskola tudásanyagát és a </a:t>
            </a:r>
            <a:r>
              <a:rPr lang="hu-HU" sz="2800" b="1" dirty="0" err="1" smtClean="0"/>
              <a:t>marginalisták</a:t>
            </a:r>
            <a:r>
              <a:rPr lang="hu-HU" sz="2800" b="1" dirty="0" smtClean="0"/>
              <a:t> nézeteit.</a:t>
            </a:r>
          </a:p>
          <a:p>
            <a:pPr eaLnBrk="1" hangingPunct="1">
              <a:lnSpc>
                <a:spcPct val="80000"/>
              </a:lnSpc>
            </a:pPr>
            <a:r>
              <a:rPr lang="hu-HU" sz="2800" dirty="0" smtClean="0"/>
              <a:t>Az értékelmélet kérdésében is hasonló integratív szerepe volt: </a:t>
            </a:r>
            <a:r>
              <a:rPr lang="hu-HU" sz="2800" b="1" dirty="0" smtClean="0"/>
              <a:t>„A vitát arról, hogy az értéket a hasznosság vagy a termelési költség kormányozza-e, ugyanolyan értelmesnek kell tekintenünk, mintha arról vitatkoznánk, hogy az olló alsó vagy felső szára vágja-e el a közé helyezett papírdarabot”</a:t>
            </a:r>
          </a:p>
          <a:p>
            <a:pPr eaLnBrk="1" hangingPunct="1">
              <a:lnSpc>
                <a:spcPct val="80000"/>
              </a:lnSpc>
            </a:pPr>
            <a:r>
              <a:rPr lang="hu-HU" sz="2800" dirty="0" smtClean="0"/>
              <a:t>+ Szemléletváltás: a vizsgálat tárgya nem a nemzetgazdaság egésze, hanem annak egyes részei, az egyének gazdálkodási kérdései, problémái</a:t>
            </a:r>
          </a:p>
        </p:txBody>
      </p:sp>
    </p:spTree>
    <p:extLst>
      <p:ext uri="{BB962C8B-B14F-4D97-AF65-F5344CB8AC3E}">
        <p14:creationId xmlns:p14="http://schemas.microsoft.com/office/powerpoint/2010/main" val="38753098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ctrTitle" idx="4294967295"/>
          </p:nvPr>
        </p:nvSpPr>
        <p:spPr>
          <a:xfrm>
            <a:off x="647700" y="4054475"/>
            <a:ext cx="7847013" cy="1584325"/>
          </a:xfrm>
        </p:spPr>
        <p:txBody>
          <a:bodyPr/>
          <a:lstStyle/>
          <a:p>
            <a:pPr algn="r" eaLnBrk="1" hangingPunct="1"/>
            <a:r>
              <a:rPr lang="hu-HU" sz="4000" b="1" i="1" smtClean="0"/>
              <a:t/>
            </a:r>
            <a:br>
              <a:rPr lang="hu-HU" sz="4000" b="1" i="1" smtClean="0"/>
            </a:br>
            <a:r>
              <a:rPr lang="hu-HU" sz="4000" b="1" i="1" smtClean="0"/>
              <a:t>John Maynard Keynes</a:t>
            </a:r>
            <a:br>
              <a:rPr lang="hu-HU" sz="4000" b="1" i="1" smtClean="0"/>
            </a:br>
            <a:endParaRPr lang="hu-HU" sz="4000" b="1" i="1" smtClean="0"/>
          </a:p>
        </p:txBody>
      </p:sp>
      <p:sp>
        <p:nvSpPr>
          <p:cNvPr id="28674" name="Rectangle 3"/>
          <p:cNvSpPr>
            <a:spLocks noGrp="1" noChangeArrowheads="1"/>
          </p:cNvSpPr>
          <p:nvPr>
            <p:ph type="subTitle" idx="4294967295"/>
          </p:nvPr>
        </p:nvSpPr>
        <p:spPr>
          <a:xfrm>
            <a:off x="1371600" y="5253038"/>
            <a:ext cx="6400800" cy="769937"/>
          </a:xfrm>
        </p:spPr>
        <p:txBody>
          <a:bodyPr/>
          <a:lstStyle/>
          <a:p>
            <a:pPr marL="0" indent="0" algn="r" eaLnBrk="1" hangingPunct="1">
              <a:lnSpc>
                <a:spcPct val="80000"/>
              </a:lnSpc>
              <a:buFont typeface="Arial" charset="0"/>
              <a:buNone/>
            </a:pPr>
            <a:r>
              <a:rPr lang="hu-HU" sz="3600" smtClean="0"/>
              <a:t>1883-1946</a:t>
            </a:r>
          </a:p>
        </p:txBody>
      </p:sp>
      <p:pic>
        <p:nvPicPr>
          <p:cNvPr id="28675" name="Picture 5" descr="ANd9GcRqnOQugOcaWuwvERyp82Hc2IdRGAo6igQ8gqSTjRv6YY5U5Abx"/>
          <p:cNvPicPr>
            <a:picLocks noChangeAspect="1" noChangeArrowheads="1"/>
          </p:cNvPicPr>
          <p:nvPr/>
        </p:nvPicPr>
        <p:blipFill>
          <a:blip r:embed="rId2"/>
          <a:srcRect/>
          <a:stretch>
            <a:fillRect/>
          </a:stretch>
        </p:blipFill>
        <p:spPr bwMode="auto">
          <a:xfrm>
            <a:off x="5076825" y="115888"/>
            <a:ext cx="3598863" cy="4308475"/>
          </a:xfrm>
          <a:prstGeom prst="rect">
            <a:avLst/>
          </a:prstGeom>
          <a:noFill/>
          <a:ln w="9525">
            <a:noFill/>
            <a:miter lim="800000"/>
            <a:headEnd/>
            <a:tailEnd/>
          </a:ln>
        </p:spPr>
      </p:pic>
      <p:sp>
        <p:nvSpPr>
          <p:cNvPr id="28676" name="Szövegdoboz 1"/>
          <p:cNvSpPr txBox="1">
            <a:spLocks noChangeArrowheads="1"/>
          </p:cNvSpPr>
          <p:nvPr/>
        </p:nvSpPr>
        <p:spPr bwMode="auto">
          <a:xfrm>
            <a:off x="131135" y="731371"/>
            <a:ext cx="4925772" cy="2677656"/>
          </a:xfrm>
          <a:prstGeom prst="rect">
            <a:avLst/>
          </a:prstGeom>
          <a:noFill/>
          <a:ln w="9525">
            <a:noFill/>
            <a:miter lim="800000"/>
            <a:headEnd/>
            <a:tailEnd/>
          </a:ln>
        </p:spPr>
        <p:txBody>
          <a:bodyPr wrap="none">
            <a:spAutoFit/>
          </a:bodyPr>
          <a:lstStyle/>
          <a:p>
            <a:r>
              <a:rPr lang="hu-HU" sz="2800" b="1" dirty="0" smtClean="0"/>
              <a:t>A keynesi forradalom:</a:t>
            </a:r>
          </a:p>
          <a:p>
            <a:r>
              <a:rPr lang="hu-HU" sz="2800" dirty="0" smtClean="0"/>
              <a:t>A </a:t>
            </a:r>
            <a:r>
              <a:rPr lang="hu-HU" sz="2800" dirty="0"/>
              <a:t>hatékony kereslet elmélete</a:t>
            </a:r>
          </a:p>
          <a:p>
            <a:r>
              <a:rPr lang="hu-HU" sz="2800" dirty="0"/>
              <a:t>A </a:t>
            </a:r>
            <a:r>
              <a:rPr lang="hu-HU" sz="2800" dirty="0" err="1"/>
              <a:t>makroökonómia</a:t>
            </a:r>
            <a:r>
              <a:rPr lang="hu-HU" sz="2800" dirty="0"/>
              <a:t> létrehozója</a:t>
            </a:r>
          </a:p>
          <a:p>
            <a:r>
              <a:rPr lang="hu-HU" sz="2800" dirty="0"/>
              <a:t>Állami </a:t>
            </a:r>
            <a:r>
              <a:rPr lang="hu-HU" sz="2800" dirty="0" smtClean="0"/>
              <a:t>beavatkozás</a:t>
            </a:r>
          </a:p>
          <a:p>
            <a:r>
              <a:rPr lang="hu-HU" sz="2800" dirty="0" smtClean="0"/>
              <a:t>a piac védelme érdekében =</a:t>
            </a:r>
          </a:p>
          <a:p>
            <a:r>
              <a:rPr lang="hu-HU" sz="2800" dirty="0" smtClean="0"/>
              <a:t>keresletösztönzés</a:t>
            </a:r>
            <a:endParaRPr lang="hu-HU" sz="2800" dirty="0"/>
          </a:p>
        </p:txBody>
      </p:sp>
    </p:spTree>
    <p:extLst>
      <p:ext uri="{BB962C8B-B14F-4D97-AF65-F5344CB8AC3E}">
        <p14:creationId xmlns:p14="http://schemas.microsoft.com/office/powerpoint/2010/main" val="22483943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4"/>
          <p:cNvSpPr>
            <a:spLocks noChangeArrowheads="1"/>
          </p:cNvSpPr>
          <p:nvPr/>
        </p:nvSpPr>
        <p:spPr bwMode="auto">
          <a:xfrm>
            <a:off x="0" y="387350"/>
            <a:ext cx="9144000" cy="5273675"/>
          </a:xfrm>
          <a:prstGeom prst="rect">
            <a:avLst/>
          </a:prstGeom>
          <a:noFill/>
          <a:ln w="9525">
            <a:noFill/>
            <a:miter lim="800000"/>
            <a:headEnd/>
            <a:tailEnd/>
          </a:ln>
        </p:spPr>
        <p:txBody>
          <a:bodyPr anchor="ctr">
            <a:spAutoFit/>
          </a:bodyPr>
          <a:lstStyle/>
          <a:p>
            <a:r>
              <a:rPr lang="hu-HU" altLang="hu-HU" sz="2000"/>
              <a:t>Jómódú és befolyásos értelmiségi családban született 1883-ban. Apja, </a:t>
            </a:r>
            <a:r>
              <a:rPr lang="hu-HU" altLang="hu-HU" sz="2000" b="1"/>
              <a:t>John Neville Keynes</a:t>
            </a:r>
            <a:r>
              <a:rPr lang="hu-HU" altLang="hu-HU" sz="2000"/>
              <a:t> maga is jelentős elméleti közgazdász, míg anyja, </a:t>
            </a:r>
            <a:r>
              <a:rPr lang="hu-HU" altLang="hu-HU" sz="2000" b="1"/>
              <a:t>Florence Ada Brown</a:t>
            </a:r>
            <a:r>
              <a:rPr lang="hu-HU" altLang="hu-HU" sz="2000"/>
              <a:t> remek író, szociális reformer, egyben Cambridge első női polgármestere volt.</a:t>
            </a:r>
          </a:p>
          <a:p>
            <a:r>
              <a:rPr lang="hu-HU" altLang="hu-HU" sz="2000"/>
              <a:t>Keynes Anglia legjobb iskoláiban tanulhatott: előbb Etonban, majd a cambridge-i </a:t>
            </a:r>
            <a:r>
              <a:rPr lang="hu-HU" altLang="hu-HU" sz="2000" i="1"/>
              <a:t>King's College</a:t>
            </a:r>
            <a:r>
              <a:rPr lang="hu-HU" altLang="hu-HU" sz="2000"/>
              <a:t>-ben. Tanárai között találjuk </a:t>
            </a:r>
            <a:r>
              <a:rPr lang="hu-HU" altLang="hu-HU" sz="2000" b="1"/>
              <a:t>Alfred Marshallt</a:t>
            </a:r>
            <a:r>
              <a:rPr lang="hu-HU" altLang="hu-HU" sz="2000"/>
              <a:t> és </a:t>
            </a:r>
            <a:r>
              <a:rPr lang="hu-HU" altLang="hu-HU" sz="2000" b="1"/>
              <a:t>Arthur Cecil Pigout</a:t>
            </a:r>
            <a:r>
              <a:rPr lang="hu-HU" altLang="hu-HU" sz="2000"/>
              <a:t>. Disszertációját valószínűség-számításból írta, közben közszolgálati vizsgát is tett.</a:t>
            </a:r>
          </a:p>
          <a:p>
            <a:r>
              <a:rPr lang="hu-HU" altLang="hu-HU" sz="2000"/>
              <a:t>1908-ig az </a:t>
            </a:r>
            <a:r>
              <a:rPr lang="hu-HU" altLang="hu-HU" sz="2000" i="1"/>
              <a:t>India Office</a:t>
            </a:r>
            <a:r>
              <a:rPr lang="hu-HU" altLang="hu-HU" sz="2000"/>
              <a:t>-nál dolgozott, majd visszatért Cambridge-be. 1915-től 1919-ig a kincstár alkalmazottja volt, így juthatott ki szakértőként a Versailles-i békekonferenciára. Az itt kötött békeszerződéseket – pontosabban a bennük foglalt, a háború veszteseit sújtó szankciókat – gazdasági és politikai szempontból is elfogadhatatlannak tartotta; idő előtt hazatért, és </a:t>
            </a:r>
            <a:r>
              <a:rPr lang="hu-HU" altLang="hu-HU" sz="2000" i="1"/>
              <a:t>A béke gazdasági következményei</a:t>
            </a:r>
            <a:r>
              <a:rPr lang="hu-HU" altLang="hu-HU" sz="2000"/>
              <a:t> (The Economic Consequences of the Peace, 1919) című művében kifejtette véleményét: a Németországra kirótt óriási jóvátétel csak arra jó, hogy tönkretegye az ország gazdaságát, ezáltal pedig egész Európát gyengítse.</a:t>
            </a:r>
          </a:p>
        </p:txBody>
      </p:sp>
    </p:spTree>
    <p:extLst>
      <p:ext uri="{BB962C8B-B14F-4D97-AF65-F5344CB8AC3E}">
        <p14:creationId xmlns:p14="http://schemas.microsoft.com/office/powerpoint/2010/main" val="1145073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a:xfrm>
            <a:off x="457200" y="274638"/>
            <a:ext cx="8229600" cy="706437"/>
          </a:xfrm>
        </p:spPr>
        <p:txBody>
          <a:bodyPr/>
          <a:lstStyle/>
          <a:p>
            <a:pPr eaLnBrk="1" hangingPunct="1"/>
            <a:r>
              <a:rPr lang="hu-HU" altLang="hu-HU" sz="4000" b="1" dirty="0" smtClean="0"/>
              <a:t>Fő műve</a:t>
            </a:r>
          </a:p>
        </p:txBody>
      </p:sp>
      <p:sp>
        <p:nvSpPr>
          <p:cNvPr id="56322" name="Rectangle 3"/>
          <p:cNvSpPr>
            <a:spLocks noGrp="1" noChangeArrowheads="1"/>
          </p:cNvSpPr>
          <p:nvPr>
            <p:ph type="body" idx="1"/>
          </p:nvPr>
        </p:nvSpPr>
        <p:spPr>
          <a:xfrm>
            <a:off x="0" y="1052513"/>
            <a:ext cx="8686800" cy="5073650"/>
          </a:xfrm>
        </p:spPr>
        <p:txBody>
          <a:bodyPr/>
          <a:lstStyle/>
          <a:p>
            <a:pPr eaLnBrk="1" hangingPunct="1">
              <a:lnSpc>
                <a:spcPct val="80000"/>
              </a:lnSpc>
            </a:pPr>
            <a:r>
              <a:rPr lang="hu-HU" altLang="hu-HU" sz="3600" dirty="0" smtClean="0"/>
              <a:t>Az 1936-ban íródott: </a:t>
            </a:r>
            <a:r>
              <a:rPr lang="hu-HU" altLang="hu-HU" sz="3600" i="1" dirty="0" smtClean="0"/>
              <a:t>A foglalkoztatás, a kamat és a pénz </a:t>
            </a:r>
            <a:r>
              <a:rPr lang="hu-HU" altLang="hu-HU" sz="3600" b="1" i="1" dirty="0" smtClean="0"/>
              <a:t>általános elmélete</a:t>
            </a:r>
            <a:r>
              <a:rPr lang="hu-HU" altLang="hu-HU" sz="3600" b="1" dirty="0" smtClean="0"/>
              <a:t> </a:t>
            </a:r>
            <a:r>
              <a:rPr lang="hu-HU" altLang="hu-HU" sz="3600" dirty="0" smtClean="0"/>
              <a:t>(The General </a:t>
            </a:r>
            <a:r>
              <a:rPr lang="hu-HU" altLang="hu-HU" sz="3600" dirty="0" err="1" smtClean="0"/>
              <a:t>Theory</a:t>
            </a:r>
            <a:r>
              <a:rPr lang="hu-HU" altLang="hu-HU" sz="3600" dirty="0" smtClean="0"/>
              <a:t> of </a:t>
            </a:r>
            <a:r>
              <a:rPr lang="hu-HU" altLang="hu-HU" sz="3600" dirty="0" err="1" smtClean="0"/>
              <a:t>Employment</a:t>
            </a:r>
            <a:r>
              <a:rPr lang="hu-HU" altLang="hu-HU" sz="3600" dirty="0" smtClean="0"/>
              <a:t>, Interest and Money) </a:t>
            </a:r>
          </a:p>
          <a:p>
            <a:pPr eaLnBrk="1" hangingPunct="1">
              <a:lnSpc>
                <a:spcPct val="80000"/>
              </a:lnSpc>
            </a:pPr>
            <a:r>
              <a:rPr lang="hu-HU" altLang="hu-HU" sz="3600" dirty="0" smtClean="0"/>
              <a:t>A klasszikus és neoklasszikus közgazdászok a gazdaságnak csak egy speciális, egyensúlyi állapotát írták le, amit aztán megpróbáltak a való életre is alkalmazni, sikertelenül. Keynes leírja </a:t>
            </a:r>
            <a:r>
              <a:rPr lang="hu-HU" altLang="hu-HU" sz="3600" b="1" dirty="0" smtClean="0"/>
              <a:t>az „általános esetet” – nem teljes foglalkoztatás melletti egyensúly</a:t>
            </a:r>
          </a:p>
          <a:p>
            <a:pPr eaLnBrk="1" hangingPunct="1">
              <a:lnSpc>
                <a:spcPct val="80000"/>
              </a:lnSpc>
            </a:pPr>
            <a:r>
              <a:rPr lang="hu-HU" altLang="hu-HU" sz="3600" b="1" dirty="0" smtClean="0"/>
              <a:t>Hibás előfeltevések a klasszikusoknál!</a:t>
            </a:r>
          </a:p>
        </p:txBody>
      </p:sp>
    </p:spTree>
    <p:extLst>
      <p:ext uri="{BB962C8B-B14F-4D97-AF65-F5344CB8AC3E}">
        <p14:creationId xmlns:p14="http://schemas.microsoft.com/office/powerpoint/2010/main" val="9893044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églalap 1"/>
          <p:cNvSpPr>
            <a:spLocks noChangeArrowheads="1"/>
          </p:cNvSpPr>
          <p:nvPr/>
        </p:nvSpPr>
        <p:spPr bwMode="auto">
          <a:xfrm>
            <a:off x="250825" y="188913"/>
            <a:ext cx="8713788" cy="6000750"/>
          </a:xfrm>
          <a:prstGeom prst="rect">
            <a:avLst/>
          </a:prstGeom>
          <a:noFill/>
          <a:ln w="9525">
            <a:noFill/>
            <a:miter lim="800000"/>
            <a:headEnd/>
            <a:tailEnd/>
          </a:ln>
        </p:spPr>
        <p:txBody>
          <a:bodyPr>
            <a:spAutoFit/>
          </a:bodyPr>
          <a:lstStyle/>
          <a:p>
            <a:pPr algn="just"/>
            <a:r>
              <a:rPr lang="hu-HU" sz="2400" dirty="0">
                <a:latin typeface="Times New Roman" pitchFamily="18" charset="0"/>
              </a:rPr>
              <a:t>„Jóllehet magát az elméletet az ortodox közgazdászok a legutóbbi</a:t>
            </a:r>
          </a:p>
          <a:p>
            <a:pPr algn="just"/>
            <a:r>
              <a:rPr lang="hu-HU" sz="2400" dirty="0">
                <a:latin typeface="Times New Roman" pitchFamily="18" charset="0"/>
              </a:rPr>
              <a:t>id</a:t>
            </a:r>
            <a:r>
              <a:rPr lang="hu-HU" sz="2400" dirty="0">
                <a:latin typeface="TimesNewRoman"/>
              </a:rPr>
              <a:t>ő</a:t>
            </a:r>
            <a:r>
              <a:rPr lang="hu-HU" sz="2400" dirty="0">
                <a:latin typeface="Times New Roman" pitchFamily="18" charset="0"/>
              </a:rPr>
              <a:t>kig nem vonták kétségbe, a tudományos el</a:t>
            </a:r>
            <a:r>
              <a:rPr lang="hu-HU" sz="2400" dirty="0">
                <a:latin typeface="TimesNewRoman"/>
              </a:rPr>
              <a:t>ő</a:t>
            </a:r>
            <a:r>
              <a:rPr lang="hu-HU" sz="2400" dirty="0">
                <a:latin typeface="Times New Roman" pitchFamily="18" charset="0"/>
              </a:rPr>
              <a:t>relátás céljaira való</a:t>
            </a:r>
          </a:p>
          <a:p>
            <a:pPr algn="just"/>
            <a:r>
              <a:rPr lang="hu-HU" sz="2400" dirty="0">
                <a:latin typeface="Times New Roman" pitchFamily="18" charset="0"/>
              </a:rPr>
              <a:t>kétségtelen alkalmatlansága id</a:t>
            </a:r>
            <a:r>
              <a:rPr lang="hu-HU" sz="2400" dirty="0">
                <a:latin typeface="TimesNewRoman"/>
              </a:rPr>
              <a:t>ő</a:t>
            </a:r>
            <a:r>
              <a:rPr lang="hu-HU" sz="2400" dirty="0">
                <a:latin typeface="Times New Roman" pitchFamily="18" charset="0"/>
              </a:rPr>
              <a:t>vel jelent</a:t>
            </a:r>
            <a:r>
              <a:rPr lang="hu-HU" sz="2400" dirty="0">
                <a:latin typeface="TimesNewRoman"/>
              </a:rPr>
              <a:t>ő</a:t>
            </a:r>
            <a:r>
              <a:rPr lang="hu-HU" sz="2400" dirty="0">
                <a:latin typeface="Times New Roman" pitchFamily="18" charset="0"/>
              </a:rPr>
              <a:t>sen csökkentette követ</a:t>
            </a:r>
            <a:r>
              <a:rPr lang="hu-HU" sz="2400" dirty="0">
                <a:latin typeface="TimesNewRoman"/>
              </a:rPr>
              <a:t>ő</a:t>
            </a:r>
            <a:r>
              <a:rPr lang="hu-HU" sz="2400" dirty="0">
                <a:latin typeface="Times New Roman" pitchFamily="18" charset="0"/>
              </a:rPr>
              <a:t>inek presztízsét. A </a:t>
            </a:r>
            <a:r>
              <a:rPr lang="hu-HU" sz="2400" i="1" dirty="0">
                <a:latin typeface="Times New Roman" pitchFamily="18" charset="0"/>
              </a:rPr>
              <a:t>Malthus </a:t>
            </a:r>
            <a:r>
              <a:rPr lang="hu-HU" sz="2400" dirty="0">
                <a:latin typeface="Times New Roman" pitchFamily="18" charset="0"/>
              </a:rPr>
              <a:t>utáni hivatásos közgazdászok ugyan nem sokat tör</a:t>
            </a:r>
            <a:r>
              <a:rPr lang="hu-HU" sz="2400" dirty="0">
                <a:latin typeface="TimesNewRoman"/>
              </a:rPr>
              <a:t>ő</a:t>
            </a:r>
            <a:r>
              <a:rPr lang="hu-HU" sz="2400" dirty="0">
                <a:latin typeface="Times New Roman" pitchFamily="18" charset="0"/>
              </a:rPr>
              <a:t>dtek azzal, hogy hiányzik az összhang elméletük eredményei és a megfigyelt tények között; de az egyezés hiánya nem kerülte el az egyszer</a:t>
            </a:r>
            <a:r>
              <a:rPr lang="hu-HU" sz="2400" dirty="0">
                <a:latin typeface="TimesNewRoman"/>
              </a:rPr>
              <a:t>ű </a:t>
            </a:r>
            <a:r>
              <a:rPr lang="hu-HU" sz="2400" dirty="0">
                <a:latin typeface="Times New Roman" pitchFamily="18" charset="0"/>
              </a:rPr>
              <a:t>emberek figyelmét, s ezek mindinkább megvonták a közgazdászoktól azt a megbecsülést, amelyben más tudományágakat részesítettek; olyan tudományágakat, amelyeknek az elméletei a gyakorlatban megfigyelt tényekre alkalmazva megállták helyüket.</a:t>
            </a:r>
          </a:p>
          <a:p>
            <a:pPr algn="just"/>
            <a:r>
              <a:rPr lang="hu-HU" sz="2400" dirty="0">
                <a:latin typeface="Times New Roman" pitchFamily="18" charset="0"/>
              </a:rPr>
              <a:t>A hagyományos gazdasági elmélet sokat dics</a:t>
            </a:r>
            <a:r>
              <a:rPr lang="hu-HU" sz="2400" dirty="0">
                <a:latin typeface="TimesNewRoman"/>
              </a:rPr>
              <a:t>ő</a:t>
            </a:r>
            <a:r>
              <a:rPr lang="hu-HU" sz="2400" dirty="0">
                <a:latin typeface="Times New Roman" pitchFamily="18" charset="0"/>
              </a:rPr>
              <a:t>ített </a:t>
            </a:r>
            <a:r>
              <a:rPr lang="hu-HU" sz="2400" i="1" dirty="0">
                <a:latin typeface="Times New Roman" pitchFamily="18" charset="0"/>
              </a:rPr>
              <a:t>optimizmusa</a:t>
            </a:r>
          </a:p>
          <a:p>
            <a:pPr algn="just"/>
            <a:r>
              <a:rPr lang="hu-HU" sz="2400" dirty="0">
                <a:latin typeface="Times New Roman" pitchFamily="18" charset="0"/>
              </a:rPr>
              <a:t>miatt a közgazdászokat olyan </a:t>
            </a:r>
            <a:r>
              <a:rPr lang="hu-HU" sz="2400" dirty="0" err="1">
                <a:latin typeface="Times New Roman" pitchFamily="18" charset="0"/>
              </a:rPr>
              <a:t>Candide-oknak</a:t>
            </a:r>
            <a:r>
              <a:rPr lang="hu-HU" sz="2400" dirty="0">
                <a:latin typeface="Times New Roman" pitchFamily="18" charset="0"/>
              </a:rPr>
              <a:t> kezdték tekinteni, akik</a:t>
            </a:r>
          </a:p>
          <a:p>
            <a:pPr algn="just"/>
            <a:r>
              <a:rPr lang="hu-HU" sz="2400" dirty="0">
                <a:latin typeface="Times New Roman" pitchFamily="18" charset="0"/>
              </a:rPr>
              <a:t>kertjük m</a:t>
            </a:r>
            <a:r>
              <a:rPr lang="hu-HU" sz="2400" dirty="0">
                <a:latin typeface="TimesNewRoman"/>
              </a:rPr>
              <a:t>ű</a:t>
            </a:r>
            <a:r>
              <a:rPr lang="hu-HU" sz="2400" dirty="0">
                <a:latin typeface="Times New Roman" pitchFamily="18" charset="0"/>
              </a:rPr>
              <a:t>velése kedvéért hátat fordítva a világnak, azt tanítják, hogy</a:t>
            </a:r>
          </a:p>
          <a:p>
            <a:pPr algn="just"/>
            <a:r>
              <a:rPr lang="hu-HU" sz="2400" dirty="0">
                <a:latin typeface="Times New Roman" pitchFamily="18" charset="0"/>
              </a:rPr>
              <a:t>minden a lehet</a:t>
            </a:r>
            <a:r>
              <a:rPr lang="hu-HU" sz="2400" dirty="0">
                <a:latin typeface="TimesNewRoman"/>
              </a:rPr>
              <a:t>ő </a:t>
            </a:r>
            <a:r>
              <a:rPr lang="hu-HU" sz="2400" dirty="0">
                <a:latin typeface="Times New Roman" pitchFamily="18" charset="0"/>
              </a:rPr>
              <a:t>legjobban menne a lehetséges világok eme</a:t>
            </a:r>
          </a:p>
          <a:p>
            <a:pPr algn="just"/>
            <a:r>
              <a:rPr lang="hu-HU" sz="2400" dirty="0">
                <a:latin typeface="Times New Roman" pitchFamily="18" charset="0"/>
              </a:rPr>
              <a:t>legjobbikában, ha mindent szabadjára engednének.” (Keynes)</a:t>
            </a:r>
            <a:endParaRPr lang="hu-HU" sz="2400" dirty="0"/>
          </a:p>
        </p:txBody>
      </p:sp>
    </p:spTree>
    <p:extLst>
      <p:ext uri="{BB962C8B-B14F-4D97-AF65-F5344CB8AC3E}">
        <p14:creationId xmlns:p14="http://schemas.microsoft.com/office/powerpoint/2010/main" val="31087582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ChangeArrowheads="1"/>
          </p:cNvSpPr>
          <p:nvPr>
            <p:ph type="title"/>
          </p:nvPr>
        </p:nvSpPr>
        <p:spPr>
          <a:xfrm>
            <a:off x="457200" y="274638"/>
            <a:ext cx="8229600" cy="706437"/>
          </a:xfrm>
        </p:spPr>
        <p:txBody>
          <a:bodyPr/>
          <a:lstStyle/>
          <a:p>
            <a:pPr eaLnBrk="1" hangingPunct="1"/>
            <a:r>
              <a:rPr lang="hu-HU" altLang="hu-HU" sz="4000" smtClean="0"/>
              <a:t>A gazdaság monetáris elmélete</a:t>
            </a:r>
          </a:p>
        </p:txBody>
      </p:sp>
      <p:sp>
        <p:nvSpPr>
          <p:cNvPr id="92162" name="Rectangle 3"/>
          <p:cNvSpPr>
            <a:spLocks noGrp="1" noChangeArrowheads="1"/>
          </p:cNvSpPr>
          <p:nvPr>
            <p:ph type="body" idx="1"/>
          </p:nvPr>
        </p:nvSpPr>
        <p:spPr>
          <a:xfrm>
            <a:off x="250825" y="1052512"/>
            <a:ext cx="8435975" cy="5256807"/>
          </a:xfrm>
        </p:spPr>
        <p:txBody>
          <a:bodyPr/>
          <a:lstStyle/>
          <a:p>
            <a:pPr eaLnBrk="1" hangingPunct="1">
              <a:lnSpc>
                <a:spcPct val="90000"/>
              </a:lnSpc>
            </a:pPr>
            <a:r>
              <a:rPr lang="hu-HU" altLang="hu-HU" sz="2800" dirty="0" smtClean="0"/>
              <a:t>Keynes fő célja az Általános elméletben az volt, hogy kifejlesszen egy olyan elméleti modellt amelyben </a:t>
            </a:r>
            <a:r>
              <a:rPr lang="hu-HU" altLang="hu-HU" sz="2800" b="1" dirty="0" smtClean="0"/>
              <a:t>a pénz aktív szerepet játszik.</a:t>
            </a:r>
          </a:p>
          <a:p>
            <a:pPr eaLnBrk="1" hangingPunct="1">
              <a:lnSpc>
                <a:spcPct val="90000"/>
              </a:lnSpc>
            </a:pPr>
            <a:r>
              <a:rPr lang="hu-HU" altLang="hu-HU" sz="2800" dirty="0" smtClean="0"/>
              <a:t>Az általa klasszikusnak nevezett elmélet egy olyan gazdaságot ír le </a:t>
            </a:r>
            <a:r>
              <a:rPr lang="hu-HU" altLang="hu-HU" sz="2800" b="1" dirty="0" smtClean="0"/>
              <a:t>"amelyik használja ugyan a pénzt, de csak mint puszta tranzakciók közvetítő eszközét</a:t>
            </a:r>
            <a:r>
              <a:rPr lang="hu-HU" altLang="hu-HU" sz="2800" dirty="0" smtClean="0"/>
              <a:t> a reál dolgok és vagyontárgyak között, anélkül, hogy megengedné, hogy a  pénz befolyásolja a motívumokat és döntéseket" – </a:t>
            </a:r>
          </a:p>
          <a:p>
            <a:pPr eaLnBrk="1" hangingPunct="1">
              <a:lnSpc>
                <a:spcPct val="90000"/>
              </a:lnSpc>
            </a:pPr>
            <a:r>
              <a:rPr lang="hu-HU" altLang="hu-HU" sz="2800" dirty="0" smtClean="0"/>
              <a:t>ezt Keynes </a:t>
            </a:r>
            <a:r>
              <a:rPr lang="hu-HU" altLang="hu-HU" sz="2800" b="1" dirty="0" smtClean="0"/>
              <a:t>barter gazdaságnak </a:t>
            </a:r>
            <a:r>
              <a:rPr lang="hu-HU" altLang="hu-HU" sz="2800" dirty="0" smtClean="0"/>
              <a:t>(</a:t>
            </a:r>
            <a:r>
              <a:rPr lang="hu-HU" altLang="hu-HU" sz="2800" dirty="0" err="1" smtClean="0"/>
              <a:t>real-exchange</a:t>
            </a:r>
            <a:r>
              <a:rPr lang="hu-HU" altLang="hu-HU" sz="2800" dirty="0" smtClean="0"/>
              <a:t> </a:t>
            </a:r>
            <a:r>
              <a:rPr lang="hu-HU" altLang="hu-HU" sz="2800" dirty="0" err="1" smtClean="0"/>
              <a:t>economy</a:t>
            </a:r>
            <a:r>
              <a:rPr lang="hu-HU" altLang="hu-HU" sz="2800" dirty="0" smtClean="0"/>
              <a:t>) nevezi, szemben egy pénzgazdasággal "amelyben a pénz sajátos szerepet játszik és hat az érdekekre és döntésekre" (Keynes C.W. - XIV. 4O8. o.) </a:t>
            </a:r>
          </a:p>
        </p:txBody>
      </p:sp>
    </p:spTree>
    <p:extLst>
      <p:ext uri="{BB962C8B-B14F-4D97-AF65-F5344CB8AC3E}">
        <p14:creationId xmlns:p14="http://schemas.microsoft.com/office/powerpoint/2010/main" val="40432545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457200" y="274638"/>
            <a:ext cx="8229600" cy="850900"/>
          </a:xfrm>
        </p:spPr>
        <p:txBody>
          <a:bodyPr/>
          <a:lstStyle/>
          <a:p>
            <a:pPr eaLnBrk="1" hangingPunct="1"/>
            <a:r>
              <a:rPr lang="hu-HU" altLang="hu-HU" smtClean="0"/>
              <a:t>A Say-törvény kritikája</a:t>
            </a:r>
          </a:p>
        </p:txBody>
      </p:sp>
      <p:sp>
        <p:nvSpPr>
          <p:cNvPr id="58370" name="Rectangle 3"/>
          <p:cNvSpPr>
            <a:spLocks noGrp="1" noChangeArrowheads="1"/>
          </p:cNvSpPr>
          <p:nvPr>
            <p:ph type="body" idx="1"/>
          </p:nvPr>
        </p:nvSpPr>
        <p:spPr>
          <a:xfrm>
            <a:off x="457200" y="1125538"/>
            <a:ext cx="8229600" cy="5000625"/>
          </a:xfrm>
        </p:spPr>
        <p:txBody>
          <a:bodyPr/>
          <a:lstStyle/>
          <a:p>
            <a:pPr eaLnBrk="1" hangingPunct="1">
              <a:lnSpc>
                <a:spcPct val="90000"/>
              </a:lnSpc>
            </a:pPr>
            <a:r>
              <a:rPr lang="hu-HU" altLang="hu-HU" sz="2800" dirty="0" smtClean="0"/>
              <a:t>A </a:t>
            </a:r>
            <a:r>
              <a:rPr lang="hu-HU" altLang="hu-HU" sz="2800" dirty="0" err="1" smtClean="0"/>
              <a:t>Say-törvény</a:t>
            </a:r>
            <a:r>
              <a:rPr lang="hu-HU" altLang="hu-HU" sz="2800" dirty="0" smtClean="0"/>
              <a:t>  bartert feltételez!</a:t>
            </a:r>
          </a:p>
          <a:p>
            <a:pPr eaLnBrk="1" hangingPunct="1">
              <a:lnSpc>
                <a:spcPct val="90000"/>
              </a:lnSpc>
            </a:pPr>
            <a:r>
              <a:rPr lang="hu-HU" altLang="hu-HU" sz="2800" dirty="0" smtClean="0"/>
              <a:t>Felismerte, hogy az ortodox elmélet jóllehet </a:t>
            </a:r>
            <a:r>
              <a:rPr lang="hu-HU" altLang="hu-HU" sz="2800" b="1" dirty="0" smtClean="0"/>
              <a:t>formálisan pénzgazdaságról beszél, valójában </a:t>
            </a:r>
            <a:r>
              <a:rPr lang="hu-HU" altLang="hu-HU" sz="2800" b="1" dirty="0" err="1" smtClean="0"/>
              <a:t>naturálgazdaságban</a:t>
            </a:r>
            <a:r>
              <a:rPr lang="hu-HU" altLang="hu-HU" sz="2800" b="1" dirty="0" smtClean="0"/>
              <a:t> gondolkodik.</a:t>
            </a:r>
          </a:p>
          <a:p>
            <a:pPr eaLnBrk="1" hangingPunct="1">
              <a:lnSpc>
                <a:spcPct val="90000"/>
              </a:lnSpc>
            </a:pPr>
            <a:r>
              <a:rPr lang="hu-HU" altLang="hu-HU" sz="2800" dirty="0" err="1" smtClean="0"/>
              <a:t>Say</a:t>
            </a:r>
            <a:r>
              <a:rPr lang="hu-HU" altLang="hu-HU" sz="2800" dirty="0" smtClean="0"/>
              <a:t> lényegében azt feltételezi, hogy a gazdasági döntésekben </a:t>
            </a:r>
            <a:r>
              <a:rPr lang="hu-HU" altLang="hu-HU" sz="2800" b="1" dirty="0" smtClean="0"/>
              <a:t>a pénz nem játszik aktív szerepet, puszta technikai eszköz a csere lebonyolítására.</a:t>
            </a:r>
          </a:p>
          <a:p>
            <a:pPr eaLnBrk="1" hangingPunct="1">
              <a:lnSpc>
                <a:spcPct val="90000"/>
              </a:lnSpc>
            </a:pPr>
            <a:r>
              <a:rPr lang="hu-HU" altLang="hu-HU" sz="2800" dirty="0" smtClean="0"/>
              <a:t>Ez abban jelentkezik, hogy</a:t>
            </a:r>
            <a:r>
              <a:rPr lang="hu-HU" altLang="hu-HU" sz="2800" b="1" dirty="0" smtClean="0"/>
              <a:t> a pénzt mindenki maradéktalanul elkölti </a:t>
            </a:r>
            <a:r>
              <a:rPr lang="hu-HU" altLang="hu-HU" sz="2800" dirty="0" smtClean="0"/>
              <a:t>–tranzakciós felfogás</a:t>
            </a:r>
          </a:p>
        </p:txBody>
      </p:sp>
    </p:spTree>
    <p:extLst>
      <p:ext uri="{BB962C8B-B14F-4D97-AF65-F5344CB8AC3E}">
        <p14:creationId xmlns:p14="http://schemas.microsoft.com/office/powerpoint/2010/main" val="10924701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a:xfrm>
            <a:off x="457200" y="274638"/>
            <a:ext cx="8229600" cy="706437"/>
          </a:xfrm>
        </p:spPr>
        <p:txBody>
          <a:bodyPr/>
          <a:lstStyle/>
          <a:p>
            <a:pPr eaLnBrk="1" hangingPunct="1"/>
            <a:r>
              <a:rPr lang="hu-HU" altLang="hu-HU" sz="3200" dirty="0" err="1" smtClean="0"/>
              <a:t>Say-törvény</a:t>
            </a:r>
            <a:r>
              <a:rPr lang="hu-HU" altLang="hu-HU" sz="3200" dirty="0" smtClean="0"/>
              <a:t> kritika és elégtelen kereslet</a:t>
            </a:r>
          </a:p>
        </p:txBody>
      </p:sp>
      <p:sp>
        <p:nvSpPr>
          <p:cNvPr id="61442" name="Rectangle 3"/>
          <p:cNvSpPr>
            <a:spLocks noGrp="1" noChangeArrowheads="1"/>
          </p:cNvSpPr>
          <p:nvPr>
            <p:ph type="body" idx="1"/>
          </p:nvPr>
        </p:nvSpPr>
        <p:spPr>
          <a:xfrm>
            <a:off x="457200" y="981075"/>
            <a:ext cx="8229600" cy="5145088"/>
          </a:xfrm>
        </p:spPr>
        <p:txBody>
          <a:bodyPr/>
          <a:lstStyle/>
          <a:p>
            <a:pPr eaLnBrk="1" hangingPunct="1">
              <a:lnSpc>
                <a:spcPct val="90000"/>
              </a:lnSpc>
            </a:pPr>
            <a:r>
              <a:rPr lang="hu-HU" altLang="hu-HU" sz="2400" dirty="0"/>
              <a:t>A</a:t>
            </a:r>
            <a:r>
              <a:rPr lang="hu-HU" altLang="hu-HU" sz="2400" dirty="0" smtClean="0"/>
              <a:t> kapitalizmus pénzgazdaság és nem egyszerű cseregazdaság, amelyben a pénz a gazdagság általános formája, és önálló törekvés tárgya. Ezért, ha valaki eladja áruját, az érte kapott pénzt nem feltétlenül igyekszik elkölteni. Ha viszont </a:t>
            </a:r>
            <a:r>
              <a:rPr lang="hu-HU" altLang="hu-HU" sz="2400" b="1" dirty="0" smtClean="0"/>
              <a:t>valaki nem vásárol, ennek következtében mások nem tudnak eladni, így kevesebbet képesek ők is vásárolni stb.(negatív multiplikátor)</a:t>
            </a:r>
          </a:p>
          <a:p>
            <a:pPr eaLnBrk="1" hangingPunct="1">
              <a:lnSpc>
                <a:spcPct val="90000"/>
              </a:lnSpc>
            </a:pPr>
            <a:r>
              <a:rPr lang="hu-HU" altLang="hu-HU" sz="2400" dirty="0" smtClean="0"/>
              <a:t>Ez </a:t>
            </a:r>
            <a:r>
              <a:rPr lang="hu-HU" altLang="hu-HU" sz="2400" b="1" dirty="0" smtClean="0"/>
              <a:t>a piacok általános beszűkülését eredményezi,</a:t>
            </a:r>
            <a:r>
              <a:rPr lang="hu-HU" altLang="hu-HU" sz="2400" dirty="0" smtClean="0"/>
              <a:t> így szükségszerű olyan helyzetek kialakulása, amikor a </a:t>
            </a:r>
            <a:r>
              <a:rPr lang="hu-HU" altLang="hu-HU" sz="2400" b="1" dirty="0" smtClean="0"/>
              <a:t>„kereslet zömmel a pénz felé irányul”,</a:t>
            </a:r>
            <a:r>
              <a:rPr lang="hu-HU" altLang="hu-HU" sz="2400" dirty="0" smtClean="0"/>
              <a:t> vagyis a többség csak eladni akar, anélkül, hogy vásárolna. </a:t>
            </a:r>
            <a:r>
              <a:rPr lang="hu-HU" altLang="hu-HU" sz="2400" b="1" dirty="0" smtClean="0"/>
              <a:t>Ez az összes kereslet elégtelenségét jelenti, a kínálattal szemben. </a:t>
            </a:r>
          </a:p>
        </p:txBody>
      </p:sp>
    </p:spTree>
    <p:extLst>
      <p:ext uri="{BB962C8B-B14F-4D97-AF65-F5344CB8AC3E}">
        <p14:creationId xmlns:p14="http://schemas.microsoft.com/office/powerpoint/2010/main" val="34973113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p:nvPr>
        </p:nvSpPr>
        <p:spPr/>
        <p:txBody>
          <a:bodyPr/>
          <a:lstStyle/>
          <a:p>
            <a:pPr eaLnBrk="1" hangingPunct="1"/>
            <a:r>
              <a:rPr lang="hu-HU" altLang="hu-HU" sz="4000" smtClean="0"/>
              <a:t>Keynes gazdaságpolitikai javaslata:</a:t>
            </a:r>
            <a:br>
              <a:rPr lang="hu-HU" altLang="hu-HU" sz="4000" smtClean="0"/>
            </a:br>
            <a:endParaRPr lang="hu-HU" altLang="hu-HU" sz="4000" smtClean="0"/>
          </a:p>
        </p:txBody>
      </p:sp>
      <p:sp>
        <p:nvSpPr>
          <p:cNvPr id="69634" name="Rectangle 3"/>
          <p:cNvSpPr>
            <a:spLocks noGrp="1" noChangeArrowheads="1"/>
          </p:cNvSpPr>
          <p:nvPr>
            <p:ph type="body" idx="1"/>
          </p:nvPr>
        </p:nvSpPr>
        <p:spPr/>
        <p:txBody>
          <a:bodyPr/>
          <a:lstStyle/>
          <a:p>
            <a:pPr eaLnBrk="1" hangingPunct="1">
              <a:lnSpc>
                <a:spcPct val="90000"/>
              </a:lnSpc>
            </a:pPr>
            <a:r>
              <a:rPr lang="hu-HU" altLang="hu-HU" sz="2800" smtClean="0"/>
              <a:t>A hiányzó magánkeresletet állami kereslettel kell pótolni.</a:t>
            </a:r>
          </a:p>
          <a:p>
            <a:pPr eaLnBrk="1" hangingPunct="1">
              <a:lnSpc>
                <a:spcPct val="90000"/>
              </a:lnSpc>
            </a:pPr>
            <a:r>
              <a:rPr lang="hu-HU" altLang="hu-HU" sz="2800" b="1" smtClean="0"/>
              <a:t>A költségvetésből kell, akár deficit árán is állami beruházásokat megvalósítani,</a:t>
            </a:r>
            <a:r>
              <a:rPr lang="hu-HU" altLang="hu-HU" sz="2800" smtClean="0"/>
              <a:t> mert azok képesek magasabb jövedelmet és ezen keresztül foglalkoztatást biztosítani.</a:t>
            </a:r>
          </a:p>
          <a:p>
            <a:pPr eaLnBrk="1" hangingPunct="1">
              <a:lnSpc>
                <a:spcPct val="90000"/>
              </a:lnSpc>
            </a:pPr>
            <a:r>
              <a:rPr lang="hu-HU" altLang="hu-HU" sz="2800" smtClean="0"/>
              <a:t>Egy keresleti többlet, amelyet az állam betáplál a gazdaságba, ráadásul saját nagyságánál lényegesen nagyobb jövedelemnövekedést generál tovagyűrűző hatása révén, (pozitív multiplikátor hatás) </a:t>
            </a:r>
          </a:p>
        </p:txBody>
      </p:sp>
    </p:spTree>
    <p:extLst>
      <p:ext uri="{BB962C8B-B14F-4D97-AF65-F5344CB8AC3E}">
        <p14:creationId xmlns:p14="http://schemas.microsoft.com/office/powerpoint/2010/main" val="2958900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706090"/>
          </a:xfrm>
        </p:spPr>
        <p:txBody>
          <a:bodyPr/>
          <a:lstStyle/>
          <a:p>
            <a:r>
              <a:rPr lang="hu-HU" sz="4000" dirty="0" smtClean="0"/>
              <a:t>Miről lesz szó?</a:t>
            </a:r>
            <a:endParaRPr lang="hu-HU" sz="4000" dirty="0"/>
          </a:p>
        </p:txBody>
      </p:sp>
      <p:sp>
        <p:nvSpPr>
          <p:cNvPr id="3" name="Tartalom helye 2"/>
          <p:cNvSpPr>
            <a:spLocks noGrp="1"/>
          </p:cNvSpPr>
          <p:nvPr>
            <p:ph idx="1"/>
          </p:nvPr>
        </p:nvSpPr>
        <p:spPr>
          <a:xfrm>
            <a:off x="457200" y="980728"/>
            <a:ext cx="8229600" cy="5145435"/>
          </a:xfrm>
        </p:spPr>
        <p:txBody>
          <a:bodyPr/>
          <a:lstStyle/>
          <a:p>
            <a:r>
              <a:rPr lang="hu-HU" sz="2800" b="1" dirty="0" err="1" smtClean="0"/>
              <a:t>Mikroökonómia</a:t>
            </a:r>
            <a:endParaRPr lang="hu-HU" sz="2800" b="1" dirty="0" smtClean="0"/>
          </a:p>
          <a:p>
            <a:r>
              <a:rPr lang="hu-HU" sz="2800" dirty="0" smtClean="0"/>
              <a:t>Piaci folyamatok elemzése</a:t>
            </a:r>
          </a:p>
          <a:p>
            <a:r>
              <a:rPr lang="hu-HU" sz="2800" dirty="0" smtClean="0"/>
              <a:t>Állami beavatkozás az egyes piacokon</a:t>
            </a:r>
          </a:p>
          <a:p>
            <a:r>
              <a:rPr lang="hu-HU" sz="2800" dirty="0" smtClean="0"/>
              <a:t>A vállalatok folyamatai, vállalati döntések</a:t>
            </a:r>
          </a:p>
          <a:p>
            <a:r>
              <a:rPr lang="hu-HU" sz="2800" dirty="0" smtClean="0"/>
              <a:t>Termelési folyamat (technológia) és költségek modellezése</a:t>
            </a:r>
          </a:p>
          <a:p>
            <a:r>
              <a:rPr lang="hu-HU" sz="2800" dirty="0" smtClean="0"/>
              <a:t>Profitmaximalizálás</a:t>
            </a:r>
          </a:p>
          <a:p>
            <a:r>
              <a:rPr lang="hu-HU" sz="2800" dirty="0" smtClean="0"/>
              <a:t>Vállatok döntései különböző piaci környezetben</a:t>
            </a:r>
          </a:p>
          <a:p>
            <a:r>
              <a:rPr lang="hu-HU" sz="2800" dirty="0" smtClean="0"/>
              <a:t>= Piaci formák modellezése</a:t>
            </a:r>
          </a:p>
          <a:p>
            <a:r>
              <a:rPr lang="hu-HU" sz="2800" dirty="0" smtClean="0"/>
              <a:t>Piaci kudarcok</a:t>
            </a:r>
          </a:p>
        </p:txBody>
      </p:sp>
    </p:spTree>
    <p:extLst>
      <p:ext uri="{BB962C8B-B14F-4D97-AF65-F5344CB8AC3E}">
        <p14:creationId xmlns:p14="http://schemas.microsoft.com/office/powerpoint/2010/main" val="1513272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title"/>
          </p:nvPr>
        </p:nvSpPr>
        <p:spPr/>
        <p:txBody>
          <a:bodyPr/>
          <a:lstStyle/>
          <a:p>
            <a:pPr eaLnBrk="1" hangingPunct="1"/>
            <a:r>
              <a:rPr lang="hu-HU" altLang="hu-HU" smtClean="0"/>
              <a:t>Mikro és makroökonómia</a:t>
            </a:r>
          </a:p>
        </p:txBody>
      </p:sp>
      <p:sp>
        <p:nvSpPr>
          <p:cNvPr id="70658" name="Rectangle 3"/>
          <p:cNvSpPr>
            <a:spLocks noGrp="1" noChangeArrowheads="1"/>
          </p:cNvSpPr>
          <p:nvPr>
            <p:ph type="body" idx="1"/>
          </p:nvPr>
        </p:nvSpPr>
        <p:spPr/>
        <p:txBody>
          <a:bodyPr/>
          <a:lstStyle/>
          <a:p>
            <a:pPr eaLnBrk="1" hangingPunct="1">
              <a:lnSpc>
                <a:spcPct val="90000"/>
              </a:lnSpc>
            </a:pPr>
            <a:r>
              <a:rPr lang="hu-HU" altLang="hu-HU" sz="2400" smtClean="0"/>
              <a:t>Keynes szükségesnek tartotta a közgazdaságtan két önálló résztudományra való szétválasztását:</a:t>
            </a:r>
          </a:p>
          <a:p>
            <a:pPr eaLnBrk="1" hangingPunct="1">
              <a:lnSpc>
                <a:spcPct val="90000"/>
              </a:lnSpc>
            </a:pPr>
            <a:r>
              <a:rPr lang="hu-HU" altLang="hu-HU" sz="2400" smtClean="0"/>
              <a:t>az egyik ág „az egyedi iparág vagy vállalat elméletével és az </a:t>
            </a:r>
            <a:r>
              <a:rPr lang="hu-HU" altLang="hu-HU" sz="2400" i="1" smtClean="0"/>
              <a:t>adott</a:t>
            </a:r>
            <a:r>
              <a:rPr lang="hu-HU" altLang="hu-HU" sz="2400" smtClean="0"/>
              <a:t> mennyiségű erőforrások különböző felhasználások közötti elosztásával, valamint a nekik jutó javadalmazással” foglalkozna, (ez az eddigi klasszikus elmélet)</a:t>
            </a:r>
          </a:p>
          <a:p>
            <a:pPr eaLnBrk="1" hangingPunct="1">
              <a:lnSpc>
                <a:spcPct val="90000"/>
              </a:lnSpc>
            </a:pPr>
            <a:r>
              <a:rPr lang="hu-HU" altLang="hu-HU" sz="2400" smtClean="0"/>
              <a:t>míg a másik résztudomány „az </a:t>
            </a:r>
            <a:r>
              <a:rPr lang="hu-HU" altLang="hu-HU" sz="2400" i="1" smtClean="0"/>
              <a:t>egész</a:t>
            </a:r>
            <a:r>
              <a:rPr lang="hu-HU" altLang="hu-HU" sz="2400" smtClean="0"/>
              <a:t> termelés és foglalkoztatás elmélete” lenne. (ez Keynes elmélete az önálló makroökonómia)</a:t>
            </a:r>
          </a:p>
          <a:p>
            <a:pPr eaLnBrk="1" hangingPunct="1">
              <a:lnSpc>
                <a:spcPct val="90000"/>
              </a:lnSpc>
            </a:pPr>
            <a:r>
              <a:rPr lang="hu-HU" altLang="hu-HU" sz="2400" b="1" smtClean="0"/>
              <a:t>A gazdaság működése nem vezethető le helyzetüket optimalizáló egyének döntéseiből</a:t>
            </a:r>
          </a:p>
        </p:txBody>
      </p:sp>
    </p:spTree>
    <p:extLst>
      <p:ext uri="{BB962C8B-B14F-4D97-AF65-F5344CB8AC3E}">
        <p14:creationId xmlns:p14="http://schemas.microsoft.com/office/powerpoint/2010/main" val="33797114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p:txBody>
          <a:bodyPr/>
          <a:lstStyle/>
          <a:p>
            <a:pPr eaLnBrk="1" hangingPunct="1"/>
            <a:r>
              <a:rPr lang="hu-HU" smtClean="0"/>
              <a:t>Keynes hatása</a:t>
            </a:r>
          </a:p>
        </p:txBody>
      </p:sp>
      <p:sp>
        <p:nvSpPr>
          <p:cNvPr id="71682" name="Rectangle 3"/>
          <p:cNvSpPr>
            <a:spLocks noGrp="1" noChangeArrowheads="1"/>
          </p:cNvSpPr>
          <p:nvPr>
            <p:ph type="body" idx="1"/>
          </p:nvPr>
        </p:nvSpPr>
        <p:spPr/>
        <p:txBody>
          <a:bodyPr/>
          <a:lstStyle/>
          <a:p>
            <a:pPr eaLnBrk="1" hangingPunct="1"/>
            <a:r>
              <a:rPr lang="hu-HU" smtClean="0"/>
              <a:t>A teljes foglalkoztatás világszerte elsődleges gazdaságpolitikai céllá válik</a:t>
            </a:r>
          </a:p>
          <a:p>
            <a:pPr eaLnBrk="1" hangingPunct="1"/>
            <a:r>
              <a:rPr lang="hu-HU" smtClean="0"/>
              <a:t>Az intervencion</a:t>
            </a:r>
            <a:r>
              <a:rPr lang="hu-HU" smtClean="0">
                <a:latin typeface="Arial" charset="0"/>
              </a:rPr>
              <a:t>al</a:t>
            </a:r>
            <a:r>
              <a:rPr lang="hu-HU" smtClean="0"/>
              <a:t>izmus diadala a világban</a:t>
            </a:r>
          </a:p>
          <a:p>
            <a:pPr eaLnBrk="1" hangingPunct="1"/>
            <a:r>
              <a:rPr lang="hu-HU" smtClean="0"/>
              <a:t>Keynes makroökonómiai elemzésének hatása a statisztikai számbavételi rendszer fejlesztésére</a:t>
            </a:r>
          </a:p>
        </p:txBody>
      </p:sp>
    </p:spTree>
    <p:extLst>
      <p:ext uri="{BB962C8B-B14F-4D97-AF65-F5344CB8AC3E}">
        <p14:creationId xmlns:p14="http://schemas.microsoft.com/office/powerpoint/2010/main" val="21182501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ctrTitle"/>
          </p:nvPr>
        </p:nvSpPr>
        <p:spPr>
          <a:xfrm>
            <a:off x="685800" y="1628775"/>
            <a:ext cx="7772400" cy="1971675"/>
          </a:xfrm>
        </p:spPr>
        <p:txBody>
          <a:bodyPr/>
          <a:lstStyle/>
          <a:p>
            <a:pPr eaLnBrk="1" hangingPunct="1"/>
            <a:r>
              <a:rPr lang="hu-HU" altLang="hu-HU" smtClean="0"/>
              <a:t>Monetarizmus</a:t>
            </a:r>
            <a:br>
              <a:rPr lang="hu-HU" altLang="hu-HU" smtClean="0"/>
            </a:br>
            <a:r>
              <a:rPr lang="hu-HU" altLang="hu-HU" smtClean="0"/>
              <a:t>Milton Friedman</a:t>
            </a:r>
            <a:br>
              <a:rPr lang="hu-HU" altLang="hu-HU" smtClean="0"/>
            </a:br>
            <a:r>
              <a:rPr lang="hu-HU" altLang="hu-HU" smtClean="0"/>
              <a:t>(1912-2006)</a:t>
            </a:r>
          </a:p>
        </p:txBody>
      </p:sp>
      <p:sp>
        <p:nvSpPr>
          <p:cNvPr id="2051" name="Rectangle 3"/>
          <p:cNvSpPr>
            <a:spLocks noGrp="1" noChangeArrowheads="1"/>
          </p:cNvSpPr>
          <p:nvPr>
            <p:ph type="subTitle" idx="1"/>
          </p:nvPr>
        </p:nvSpPr>
        <p:spPr/>
        <p:txBody>
          <a:bodyPr/>
          <a:lstStyle/>
          <a:p>
            <a:pPr eaLnBrk="1" hangingPunct="1">
              <a:defRPr/>
            </a:pPr>
            <a:r>
              <a:rPr lang="hu-HU" altLang="hu-HU" dirty="0" smtClean="0"/>
              <a:t>A mennyiségi pénzelmélet újrafogalmazása </a:t>
            </a:r>
          </a:p>
        </p:txBody>
      </p:sp>
      <p:sp>
        <p:nvSpPr>
          <p:cNvPr id="73731" name="AutoShape 2" descr="Képtalálat a következőre: „milton friedman”"/>
          <p:cNvSpPr>
            <a:spLocks noChangeAspect="1" noChangeArrowheads="1"/>
          </p:cNvSpPr>
          <p:nvPr/>
        </p:nvSpPr>
        <p:spPr bwMode="auto">
          <a:xfrm flipH="1" flipV="1">
            <a:off x="460375" y="160338"/>
            <a:ext cx="1735138" cy="1889125"/>
          </a:xfrm>
          <a:prstGeom prst="rect">
            <a:avLst/>
          </a:prstGeom>
          <a:noFill/>
          <a:ln w="9525">
            <a:noFill/>
            <a:miter lim="800000"/>
            <a:headEnd/>
            <a:tailEnd/>
          </a:ln>
        </p:spPr>
        <p:txBody>
          <a:bodyPr/>
          <a:lstStyle/>
          <a:p>
            <a:endParaRPr lang="hu-HU"/>
          </a:p>
        </p:txBody>
      </p:sp>
      <p:pic>
        <p:nvPicPr>
          <p:cNvPr id="73732" name="Kép 3"/>
          <p:cNvPicPr>
            <a:picLocks noChangeAspect="1"/>
          </p:cNvPicPr>
          <p:nvPr/>
        </p:nvPicPr>
        <p:blipFill>
          <a:blip r:embed="rId2"/>
          <a:srcRect/>
          <a:stretch>
            <a:fillRect/>
          </a:stretch>
        </p:blipFill>
        <p:spPr bwMode="auto">
          <a:xfrm>
            <a:off x="6659563" y="52388"/>
            <a:ext cx="2425700" cy="3470275"/>
          </a:xfrm>
          <a:prstGeom prst="rect">
            <a:avLst/>
          </a:prstGeom>
          <a:noFill/>
          <a:ln w="9525">
            <a:noFill/>
            <a:miter lim="800000"/>
            <a:headEnd/>
            <a:tailEnd/>
          </a:ln>
        </p:spPr>
      </p:pic>
    </p:spTree>
    <p:extLst>
      <p:ext uri="{BB962C8B-B14F-4D97-AF65-F5344CB8AC3E}">
        <p14:creationId xmlns:p14="http://schemas.microsoft.com/office/powerpoint/2010/main" val="15600106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p:nvPr>
        </p:nvSpPr>
        <p:spPr>
          <a:xfrm>
            <a:off x="457200" y="274638"/>
            <a:ext cx="8229600" cy="706437"/>
          </a:xfrm>
        </p:spPr>
        <p:txBody>
          <a:bodyPr/>
          <a:lstStyle/>
          <a:p>
            <a:pPr eaLnBrk="1" hangingPunct="1"/>
            <a:r>
              <a:rPr lang="hu-HU" altLang="hu-HU" sz="3600" b="1" dirty="0" smtClean="0"/>
              <a:t>Vissza </a:t>
            </a:r>
            <a:r>
              <a:rPr lang="hu-HU" altLang="hu-HU" sz="3600" b="1" smtClean="0"/>
              <a:t>a klasszikusokhoz!</a:t>
            </a:r>
            <a:endParaRPr lang="hu-HU" altLang="hu-HU" sz="3600" b="1" dirty="0" smtClean="0"/>
          </a:p>
        </p:txBody>
      </p:sp>
      <p:sp>
        <p:nvSpPr>
          <p:cNvPr id="93186" name="Rectangle 3"/>
          <p:cNvSpPr>
            <a:spLocks noGrp="1" noChangeArrowheads="1"/>
          </p:cNvSpPr>
          <p:nvPr>
            <p:ph type="body" idx="1"/>
          </p:nvPr>
        </p:nvSpPr>
        <p:spPr>
          <a:xfrm>
            <a:off x="457200" y="981075"/>
            <a:ext cx="8229600" cy="5145088"/>
          </a:xfrm>
        </p:spPr>
        <p:txBody>
          <a:bodyPr/>
          <a:lstStyle/>
          <a:p>
            <a:pPr eaLnBrk="1" hangingPunct="1">
              <a:lnSpc>
                <a:spcPct val="80000"/>
              </a:lnSpc>
            </a:pPr>
            <a:r>
              <a:rPr lang="hu-HU" altLang="hu-HU" sz="3600" dirty="0" smtClean="0"/>
              <a:t>A piacok hatékonyan működnek</a:t>
            </a:r>
          </a:p>
          <a:p>
            <a:pPr eaLnBrk="1" hangingPunct="1">
              <a:lnSpc>
                <a:spcPct val="80000"/>
              </a:lnSpc>
            </a:pPr>
            <a:r>
              <a:rPr lang="hu-HU" altLang="hu-HU" sz="3600" dirty="0" smtClean="0"/>
              <a:t>A válságot a hibás gazdaságpolitika okozza</a:t>
            </a:r>
          </a:p>
          <a:p>
            <a:pPr eaLnBrk="1" hangingPunct="1">
              <a:lnSpc>
                <a:spcPct val="80000"/>
              </a:lnSpc>
            </a:pPr>
            <a:r>
              <a:rPr lang="hu-HU" altLang="hu-HU" sz="3600" dirty="0" smtClean="0"/>
              <a:t>Nem kell beavatkozni!</a:t>
            </a:r>
          </a:p>
          <a:p>
            <a:pPr eaLnBrk="1" hangingPunct="1">
              <a:lnSpc>
                <a:spcPct val="80000"/>
              </a:lnSpc>
            </a:pPr>
            <a:r>
              <a:rPr lang="hu-HU" altLang="hu-HU" sz="3600" dirty="0" smtClean="0"/>
              <a:t>Nem helyes a munkanélküliség szintjét gazdaságpolitikai célul kitűzni</a:t>
            </a:r>
          </a:p>
          <a:p>
            <a:pPr eaLnBrk="1" hangingPunct="1">
              <a:lnSpc>
                <a:spcPct val="80000"/>
              </a:lnSpc>
            </a:pPr>
            <a:r>
              <a:rPr lang="hu-HU" altLang="hu-HU" sz="3600" dirty="0" smtClean="0"/>
              <a:t>A munkanélküliség csökkentésének módja a munkapiac hatékonyabbá tétele kínálati politikákkal (pl. a szakszervezetek letörésével)</a:t>
            </a:r>
          </a:p>
        </p:txBody>
      </p:sp>
    </p:spTree>
    <p:extLst>
      <p:ext uri="{BB962C8B-B14F-4D97-AF65-F5344CB8AC3E}">
        <p14:creationId xmlns:p14="http://schemas.microsoft.com/office/powerpoint/2010/main" val="290434864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4"/>
          <p:cNvSpPr>
            <a:spLocks noGrp="1" noChangeArrowheads="1"/>
          </p:cNvSpPr>
          <p:nvPr>
            <p:ph type="ctrTitle"/>
          </p:nvPr>
        </p:nvSpPr>
        <p:spPr/>
        <p:txBody>
          <a:bodyPr/>
          <a:lstStyle/>
          <a:p>
            <a:pPr eaLnBrk="1" hangingPunct="1"/>
            <a:r>
              <a:rPr lang="hu-HU" altLang="hu-HU" smtClean="0"/>
              <a:t>Az újklasszikus iskola</a:t>
            </a:r>
          </a:p>
        </p:txBody>
      </p:sp>
      <p:sp>
        <p:nvSpPr>
          <p:cNvPr id="32771" name="Rectangle 5"/>
          <p:cNvSpPr>
            <a:spLocks noGrp="1" noChangeArrowheads="1"/>
          </p:cNvSpPr>
          <p:nvPr>
            <p:ph type="subTitle" idx="1"/>
          </p:nvPr>
        </p:nvSpPr>
        <p:spPr/>
        <p:txBody>
          <a:bodyPr/>
          <a:lstStyle/>
          <a:p>
            <a:pPr eaLnBrk="1" hangingPunct="1">
              <a:defRPr/>
            </a:pPr>
            <a:r>
              <a:rPr lang="hu-HU" altLang="hu-HU" dirty="0" smtClean="0"/>
              <a:t>A monetarizmus radikális szárnya</a:t>
            </a:r>
          </a:p>
        </p:txBody>
      </p:sp>
    </p:spTree>
    <p:extLst>
      <p:ext uri="{BB962C8B-B14F-4D97-AF65-F5344CB8AC3E}">
        <p14:creationId xmlns:p14="http://schemas.microsoft.com/office/powerpoint/2010/main" val="338516288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ChangeArrowheads="1"/>
          </p:cNvSpPr>
          <p:nvPr>
            <p:ph type="title"/>
          </p:nvPr>
        </p:nvSpPr>
        <p:spPr/>
        <p:txBody>
          <a:bodyPr/>
          <a:lstStyle/>
          <a:p>
            <a:pPr eaLnBrk="1" hangingPunct="1"/>
            <a:r>
              <a:rPr lang="hu-HU" altLang="hu-HU" smtClean="0"/>
              <a:t>3 fő ismertetőjegy:</a:t>
            </a:r>
          </a:p>
        </p:txBody>
      </p:sp>
      <p:sp>
        <p:nvSpPr>
          <p:cNvPr id="96258" name="Rectangle 3"/>
          <p:cNvSpPr>
            <a:spLocks noGrp="1" noChangeArrowheads="1"/>
          </p:cNvSpPr>
          <p:nvPr>
            <p:ph type="body" idx="1"/>
          </p:nvPr>
        </p:nvSpPr>
        <p:spPr/>
        <p:txBody>
          <a:bodyPr/>
          <a:lstStyle/>
          <a:p>
            <a:pPr eaLnBrk="1" hangingPunct="1">
              <a:lnSpc>
                <a:spcPct val="90000"/>
              </a:lnSpc>
            </a:pPr>
            <a:r>
              <a:rPr lang="hu-HU" altLang="hu-HU" sz="2800" dirty="0" smtClean="0"/>
              <a:t>A racionális szereplők reálgazdasági döntései csak reáltényezőkön alapulnak.</a:t>
            </a:r>
          </a:p>
          <a:p>
            <a:pPr eaLnBrk="1" hangingPunct="1">
              <a:lnSpc>
                <a:spcPct val="90000"/>
              </a:lnSpc>
            </a:pPr>
            <a:r>
              <a:rPr lang="hu-HU" altLang="hu-HU" sz="2800" dirty="0" smtClean="0"/>
              <a:t>A szereplők, az informáltságuk keretein belül, </a:t>
            </a:r>
            <a:r>
              <a:rPr lang="hu-HU" altLang="hu-HU" sz="2800" b="1" dirty="0" smtClean="0"/>
              <a:t>konzisztens és sikeres optimalizálók </a:t>
            </a:r>
            <a:r>
              <a:rPr lang="hu-HU" altLang="hu-HU" sz="2800" dirty="0" smtClean="0"/>
              <a:t>– állandó piacmegtisztulás</a:t>
            </a:r>
          </a:p>
          <a:p>
            <a:pPr eaLnBrk="1" hangingPunct="1">
              <a:lnSpc>
                <a:spcPct val="90000"/>
              </a:lnSpc>
            </a:pPr>
            <a:r>
              <a:rPr lang="hu-HU" altLang="hu-HU" sz="2800" dirty="0" smtClean="0"/>
              <a:t>A szereplők </a:t>
            </a:r>
            <a:r>
              <a:rPr lang="hu-HU" altLang="hu-HU" sz="2800" b="1" dirty="0" smtClean="0"/>
              <a:t>nem követnek el szisztematikus hibát a környezetük értékelésében </a:t>
            </a:r>
            <a:r>
              <a:rPr lang="hu-HU" altLang="hu-HU" sz="2800" dirty="0" smtClean="0"/>
              <a:t>= racionális várakozások</a:t>
            </a:r>
          </a:p>
          <a:p>
            <a:pPr eaLnBrk="1" hangingPunct="1">
              <a:lnSpc>
                <a:spcPct val="90000"/>
              </a:lnSpc>
            </a:pPr>
            <a:r>
              <a:rPr lang="hu-HU" altLang="hu-HU" sz="2800" dirty="0" smtClean="0"/>
              <a:t>Folyamatos piacmegtisztulás = nincs válság, ill. csak alkalmazkodási folyamat (ciklus)</a:t>
            </a:r>
          </a:p>
        </p:txBody>
      </p:sp>
    </p:spTree>
    <p:extLst>
      <p:ext uri="{BB962C8B-B14F-4D97-AF65-F5344CB8AC3E}">
        <p14:creationId xmlns:p14="http://schemas.microsoft.com/office/powerpoint/2010/main" val="30423732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noChangeArrowheads="1"/>
          </p:cNvSpPr>
          <p:nvPr>
            <p:ph type="title"/>
          </p:nvPr>
        </p:nvSpPr>
        <p:spPr/>
        <p:txBody>
          <a:bodyPr/>
          <a:lstStyle/>
          <a:p>
            <a:pPr eaLnBrk="1" hangingPunct="1"/>
            <a:r>
              <a:rPr lang="hu-HU" altLang="hu-HU" sz="3200" b="1" i="1" smtClean="0"/>
              <a:t>Gazdaságpolitikai következtetések</a:t>
            </a:r>
            <a:r>
              <a:rPr lang="en-GB" altLang="hu-HU" sz="3200" b="1" i="1" smtClean="0"/>
              <a:t/>
            </a:r>
            <a:br>
              <a:rPr lang="en-GB" altLang="hu-HU" sz="3200" b="1" i="1" smtClean="0"/>
            </a:br>
            <a:endParaRPr lang="hu-HU" altLang="hu-HU" sz="3200" b="1" i="1" smtClean="0"/>
          </a:p>
        </p:txBody>
      </p:sp>
      <p:sp>
        <p:nvSpPr>
          <p:cNvPr id="109570" name="Rectangle 3"/>
          <p:cNvSpPr>
            <a:spLocks noGrp="1" noChangeArrowheads="1"/>
          </p:cNvSpPr>
          <p:nvPr>
            <p:ph type="body" idx="1"/>
          </p:nvPr>
        </p:nvSpPr>
        <p:spPr>
          <a:xfrm>
            <a:off x="468313" y="836613"/>
            <a:ext cx="8229600" cy="5289550"/>
          </a:xfrm>
        </p:spPr>
        <p:txBody>
          <a:bodyPr/>
          <a:lstStyle/>
          <a:p>
            <a:pPr eaLnBrk="1" hangingPunct="1">
              <a:lnSpc>
                <a:spcPct val="80000"/>
              </a:lnSpc>
            </a:pPr>
            <a:r>
              <a:rPr lang="hu-HU" altLang="hu-HU" sz="2800" dirty="0" err="1" smtClean="0"/>
              <a:t>Sargent</a:t>
            </a:r>
            <a:r>
              <a:rPr lang="hu-HU" altLang="hu-HU" sz="2800" dirty="0" smtClean="0"/>
              <a:t> és Wallace (1975) </a:t>
            </a:r>
            <a:r>
              <a:rPr lang="hu-HU" altLang="hu-HU" sz="2800" b="1" dirty="0" smtClean="0"/>
              <a:t>tehetetlenségi tétele</a:t>
            </a:r>
            <a:r>
              <a:rPr lang="hu-HU" altLang="hu-HU" sz="2800" dirty="0" smtClean="0"/>
              <a:t> a gazdaságpolitika hatástalanságáról. Eszerint a bejelentett gazdaságpolitikai lépések rövid távon sincsenek hatással a reálváltozókra. Az ismert gazdasági paramétereken alapuló nyilvános vagy kikövetkeztethető visszacsatolási szabály szerint alakított gazdaságpolitika is hatástalan.</a:t>
            </a:r>
          </a:p>
          <a:p>
            <a:pPr eaLnBrk="1" hangingPunct="1">
              <a:lnSpc>
                <a:spcPct val="80000"/>
              </a:lnSpc>
            </a:pPr>
            <a:r>
              <a:rPr lang="hu-HU" altLang="hu-HU" sz="2800" dirty="0" smtClean="0"/>
              <a:t>A reálváltozókra csak a meglepetésszerű gazdaságpolitikai lépések gyakorolnak hatást, meglepetési kínálati függvény. </a:t>
            </a:r>
          </a:p>
          <a:p>
            <a:pPr eaLnBrk="1" hangingPunct="1">
              <a:lnSpc>
                <a:spcPct val="80000"/>
              </a:lnSpc>
            </a:pPr>
            <a:r>
              <a:rPr lang="hu-HU" altLang="hu-HU" sz="2800" dirty="0" smtClean="0"/>
              <a:t>Ezek viszont károsak!</a:t>
            </a:r>
          </a:p>
        </p:txBody>
      </p:sp>
    </p:spTree>
    <p:extLst>
      <p:ext uri="{BB962C8B-B14F-4D97-AF65-F5344CB8AC3E}">
        <p14:creationId xmlns:p14="http://schemas.microsoft.com/office/powerpoint/2010/main" val="35420495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Válság 2008-ban</a:t>
            </a:r>
            <a:endParaRPr lang="hu-HU" dirty="0"/>
          </a:p>
        </p:txBody>
      </p:sp>
      <p:sp>
        <p:nvSpPr>
          <p:cNvPr id="3" name="Tartalom helye 2"/>
          <p:cNvSpPr>
            <a:spLocks noGrp="1"/>
          </p:cNvSpPr>
          <p:nvPr>
            <p:ph idx="1"/>
          </p:nvPr>
        </p:nvSpPr>
        <p:spPr/>
        <p:txBody>
          <a:bodyPr/>
          <a:lstStyle/>
          <a:p>
            <a:r>
              <a:rPr lang="hu-HU" dirty="0" smtClean="0"/>
              <a:t>Vissza </a:t>
            </a:r>
            <a:r>
              <a:rPr lang="hu-HU" dirty="0"/>
              <a:t>K</a:t>
            </a:r>
            <a:r>
              <a:rPr lang="hu-HU" dirty="0" smtClean="0"/>
              <a:t>eyneshez?</a:t>
            </a:r>
          </a:p>
          <a:p>
            <a:r>
              <a:rPr lang="hu-HU" dirty="0" smtClean="0"/>
              <a:t>Pragmatikus válságkezelés?</a:t>
            </a:r>
            <a:endParaRPr lang="hu-HU" dirty="0"/>
          </a:p>
        </p:txBody>
      </p:sp>
    </p:spTree>
    <p:extLst>
      <p:ext uri="{BB962C8B-B14F-4D97-AF65-F5344CB8AC3E}">
        <p14:creationId xmlns:p14="http://schemas.microsoft.com/office/powerpoint/2010/main" val="4097420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706090"/>
          </a:xfrm>
        </p:spPr>
        <p:txBody>
          <a:bodyPr/>
          <a:lstStyle/>
          <a:p>
            <a:r>
              <a:rPr lang="hu-HU" sz="4000" dirty="0" smtClean="0"/>
              <a:t>Miről lesz szó?</a:t>
            </a:r>
            <a:endParaRPr lang="hu-HU" sz="4000" dirty="0"/>
          </a:p>
        </p:txBody>
      </p:sp>
      <p:sp>
        <p:nvSpPr>
          <p:cNvPr id="3" name="Tartalom helye 2"/>
          <p:cNvSpPr>
            <a:spLocks noGrp="1"/>
          </p:cNvSpPr>
          <p:nvPr>
            <p:ph idx="1"/>
          </p:nvPr>
        </p:nvSpPr>
        <p:spPr>
          <a:xfrm>
            <a:off x="457200" y="980728"/>
            <a:ext cx="8229600" cy="5145435"/>
          </a:xfrm>
        </p:spPr>
        <p:txBody>
          <a:bodyPr/>
          <a:lstStyle/>
          <a:p>
            <a:r>
              <a:rPr lang="hu-HU" sz="2800" b="1" dirty="0" err="1" smtClean="0"/>
              <a:t>Makroökonómia</a:t>
            </a:r>
            <a:endParaRPr lang="hu-HU" sz="2800" b="1" dirty="0" smtClean="0"/>
          </a:p>
          <a:p>
            <a:r>
              <a:rPr lang="hu-HU" sz="2800" dirty="0" smtClean="0"/>
              <a:t>A gazdaság működése</a:t>
            </a:r>
          </a:p>
          <a:p>
            <a:r>
              <a:rPr lang="hu-HU" sz="2800" dirty="0" err="1" smtClean="0"/>
              <a:t>Aggregált</a:t>
            </a:r>
            <a:r>
              <a:rPr lang="hu-HU" sz="2800" dirty="0" smtClean="0"/>
              <a:t> piacok</a:t>
            </a:r>
            <a:endParaRPr lang="hu-HU" sz="2800" dirty="0"/>
          </a:p>
          <a:p>
            <a:pPr>
              <a:buFont typeface="Wingdings" panose="05000000000000000000" pitchFamily="2" charset="2"/>
              <a:buChar char="Ø"/>
            </a:pPr>
            <a:r>
              <a:rPr lang="hu-HU" sz="2800" dirty="0" smtClean="0"/>
              <a:t>munkanélküliség</a:t>
            </a:r>
          </a:p>
          <a:p>
            <a:pPr>
              <a:buFont typeface="Wingdings" panose="05000000000000000000" pitchFamily="2" charset="2"/>
              <a:buChar char="Ø"/>
            </a:pPr>
            <a:r>
              <a:rPr lang="hu-HU" sz="2800" dirty="0" smtClean="0"/>
              <a:t>infláció</a:t>
            </a:r>
          </a:p>
          <a:p>
            <a:pPr>
              <a:buFont typeface="Wingdings" panose="05000000000000000000" pitchFamily="2" charset="2"/>
              <a:buChar char="Ø"/>
            </a:pPr>
            <a:r>
              <a:rPr lang="hu-HU" sz="2800" dirty="0" smtClean="0"/>
              <a:t>gazdasági növekedés</a:t>
            </a:r>
          </a:p>
          <a:p>
            <a:pPr>
              <a:buFont typeface="Wingdings" panose="05000000000000000000" pitchFamily="2" charset="2"/>
              <a:buChar char="Ø"/>
            </a:pPr>
            <a:r>
              <a:rPr lang="hu-HU" sz="2800" dirty="0" smtClean="0"/>
              <a:t>gazdaságpolitika</a:t>
            </a:r>
          </a:p>
          <a:p>
            <a:r>
              <a:rPr lang="hu-HU" sz="2800" dirty="0" smtClean="0"/>
              <a:t>= A gazdaság működésnek modellezése</a:t>
            </a:r>
          </a:p>
          <a:p>
            <a:r>
              <a:rPr lang="hu-HU" sz="2800" dirty="0" smtClean="0"/>
              <a:t>= Mit eredményez a gazdaságpolitikai beavatkozás</a:t>
            </a:r>
          </a:p>
        </p:txBody>
      </p:sp>
    </p:spTree>
    <p:extLst>
      <p:ext uri="{BB962C8B-B14F-4D97-AF65-F5344CB8AC3E}">
        <p14:creationId xmlns:p14="http://schemas.microsoft.com/office/powerpoint/2010/main" val="2305746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Bevezetés</a:t>
            </a:r>
            <a:endParaRPr lang="hu-HU" dirty="0"/>
          </a:p>
        </p:txBody>
      </p:sp>
      <p:sp>
        <p:nvSpPr>
          <p:cNvPr id="3" name="Tartalom helye 2"/>
          <p:cNvSpPr>
            <a:spLocks noGrp="1"/>
          </p:cNvSpPr>
          <p:nvPr>
            <p:ph idx="1"/>
          </p:nvPr>
        </p:nvSpPr>
        <p:spPr/>
        <p:txBody>
          <a:bodyPr/>
          <a:lstStyle/>
          <a:p>
            <a:r>
              <a:rPr lang="hu-HU" dirty="0" smtClean="0"/>
              <a:t>A közgazdaságtan rövid története, keletkezésétől napjainkig</a:t>
            </a:r>
            <a:endParaRPr lang="hu-HU" dirty="0"/>
          </a:p>
        </p:txBody>
      </p:sp>
    </p:spTree>
    <p:extLst>
      <p:ext uri="{BB962C8B-B14F-4D97-AF65-F5344CB8AC3E}">
        <p14:creationId xmlns:p14="http://schemas.microsoft.com/office/powerpoint/2010/main" val="829209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p:cNvPicPr>
            <a:picLocks noChangeAspect="1" noChangeArrowheads="1"/>
          </p:cNvPicPr>
          <p:nvPr/>
        </p:nvPicPr>
        <p:blipFill>
          <a:blip r:embed="rId2"/>
          <a:srcRect/>
          <a:stretch>
            <a:fillRect/>
          </a:stretch>
        </p:blipFill>
        <p:spPr bwMode="auto">
          <a:xfrm>
            <a:off x="2339752" y="1200090"/>
            <a:ext cx="4103687" cy="4392389"/>
          </a:xfrm>
          <a:prstGeom prst="rect">
            <a:avLst/>
          </a:prstGeom>
          <a:noFill/>
          <a:ln w="9525">
            <a:noFill/>
            <a:miter lim="800000"/>
            <a:headEnd/>
            <a:tailEnd/>
          </a:ln>
        </p:spPr>
      </p:pic>
      <p:sp>
        <p:nvSpPr>
          <p:cNvPr id="14338" name="Szövegdoboz 2"/>
          <p:cNvSpPr txBox="1">
            <a:spLocks noChangeArrowheads="1"/>
          </p:cNvSpPr>
          <p:nvPr/>
        </p:nvSpPr>
        <p:spPr bwMode="auto">
          <a:xfrm>
            <a:off x="900113" y="5589588"/>
            <a:ext cx="9517062" cy="800100"/>
          </a:xfrm>
          <a:prstGeom prst="rect">
            <a:avLst/>
          </a:prstGeom>
          <a:noFill/>
          <a:ln w="9525">
            <a:noFill/>
            <a:miter lim="800000"/>
            <a:headEnd/>
            <a:tailEnd/>
          </a:ln>
        </p:spPr>
        <p:txBody>
          <a:bodyPr>
            <a:spAutoFit/>
          </a:bodyPr>
          <a:lstStyle/>
          <a:p>
            <a:pPr algn="ctr"/>
            <a:r>
              <a:rPr lang="hu-HU" sz="2800" dirty="0">
                <a:latin typeface="Calibri" pitchFamily="34" charset="0"/>
              </a:rPr>
              <a:t>Jean </a:t>
            </a:r>
            <a:r>
              <a:rPr lang="hu-HU" sz="2800" dirty="0" err="1">
                <a:latin typeface="Calibri" pitchFamily="34" charset="0"/>
              </a:rPr>
              <a:t>Baptiste</a:t>
            </a:r>
            <a:r>
              <a:rPr lang="hu-HU" sz="2800" dirty="0">
                <a:latin typeface="Calibri" pitchFamily="34" charset="0"/>
              </a:rPr>
              <a:t> Colbert (1619-1683)</a:t>
            </a:r>
          </a:p>
          <a:p>
            <a:endParaRPr lang="hu-HU" dirty="0">
              <a:latin typeface="Calibri" pitchFamily="34" charset="0"/>
            </a:endParaRPr>
          </a:p>
        </p:txBody>
      </p:sp>
      <p:sp>
        <p:nvSpPr>
          <p:cNvPr id="2" name="Szövegdoboz 1"/>
          <p:cNvSpPr txBox="1"/>
          <p:nvPr/>
        </p:nvSpPr>
        <p:spPr>
          <a:xfrm>
            <a:off x="2195736" y="260648"/>
            <a:ext cx="3522955" cy="646331"/>
          </a:xfrm>
          <a:prstGeom prst="rect">
            <a:avLst/>
          </a:prstGeom>
          <a:noFill/>
        </p:spPr>
        <p:txBody>
          <a:bodyPr wrap="square" rtlCol="0">
            <a:spAutoFit/>
          </a:bodyPr>
          <a:lstStyle/>
          <a:p>
            <a:r>
              <a:rPr lang="hu-HU" sz="3600" b="1" dirty="0"/>
              <a:t>Merkantilizmus</a:t>
            </a:r>
          </a:p>
        </p:txBody>
      </p:sp>
    </p:spTree>
    <p:extLst>
      <p:ext uri="{BB962C8B-B14F-4D97-AF65-F5344CB8AC3E}">
        <p14:creationId xmlns:p14="http://schemas.microsoft.com/office/powerpoint/2010/main" val="3787586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églalap 1"/>
          <p:cNvSpPr>
            <a:spLocks noChangeArrowheads="1"/>
          </p:cNvSpPr>
          <p:nvPr/>
        </p:nvSpPr>
        <p:spPr bwMode="auto">
          <a:xfrm>
            <a:off x="250825" y="0"/>
            <a:ext cx="8713788" cy="4832092"/>
          </a:xfrm>
          <a:prstGeom prst="rect">
            <a:avLst/>
          </a:prstGeom>
          <a:noFill/>
          <a:ln w="9525">
            <a:noFill/>
            <a:miter lim="800000"/>
            <a:headEnd/>
            <a:tailEnd/>
          </a:ln>
        </p:spPr>
        <p:txBody>
          <a:bodyPr>
            <a:spAutoFit/>
          </a:bodyPr>
          <a:lstStyle/>
          <a:p>
            <a:pPr marL="457200" indent="-457200">
              <a:buFont typeface="Wingdings" pitchFamily="2" charset="2"/>
              <a:buChar char="§"/>
            </a:pPr>
            <a:r>
              <a:rPr lang="hu-HU" sz="2800" dirty="0" smtClean="0">
                <a:latin typeface="Calibri" pitchFamily="34" charset="0"/>
              </a:rPr>
              <a:t>Az első közgazdasági irányzat, a </a:t>
            </a:r>
            <a:r>
              <a:rPr lang="hu-HU" sz="2800" dirty="0" err="1">
                <a:latin typeface="Calibri" pitchFamily="34" charset="0"/>
              </a:rPr>
              <a:t>XVI-XVIII.-ra</a:t>
            </a:r>
            <a:r>
              <a:rPr lang="hu-HU" sz="2800" dirty="0">
                <a:latin typeface="Calibri" pitchFamily="34" charset="0"/>
              </a:rPr>
              <a:t> jellemző elég </a:t>
            </a:r>
            <a:r>
              <a:rPr lang="hu-HU" sz="2800" dirty="0" smtClean="0">
                <a:latin typeface="Calibri" pitchFamily="34" charset="0"/>
              </a:rPr>
              <a:t>heterogén. </a:t>
            </a:r>
            <a:r>
              <a:rPr lang="hu-HU" sz="2800" dirty="0">
                <a:latin typeface="Calibri" pitchFamily="34" charset="0"/>
              </a:rPr>
              <a:t>Igazi hazája Franciaország XIV. Lajos-feudális abszolutizmusa, </a:t>
            </a:r>
            <a:r>
              <a:rPr lang="hu-HU" sz="2800" dirty="0" smtClean="0">
                <a:latin typeface="Calibri" pitchFamily="34" charset="0"/>
              </a:rPr>
              <a:t> </a:t>
            </a:r>
            <a:r>
              <a:rPr lang="hu-HU" sz="2800" dirty="0">
                <a:latin typeface="Calibri" pitchFamily="34" charset="0"/>
              </a:rPr>
              <a:t>ahol legfejlettebb </a:t>
            </a:r>
            <a:r>
              <a:rPr lang="hu-HU" sz="2800" dirty="0" smtClean="0">
                <a:latin typeface="Calibri" pitchFamily="34" charset="0"/>
              </a:rPr>
              <a:t>formájában, </a:t>
            </a:r>
            <a:r>
              <a:rPr lang="hu-HU" sz="2800" dirty="0">
                <a:latin typeface="Calibri" pitchFamily="34" charset="0"/>
              </a:rPr>
              <a:t>mint </a:t>
            </a:r>
            <a:r>
              <a:rPr lang="hu-HU" sz="2800" dirty="0" smtClean="0">
                <a:latin typeface="Calibri" pitchFamily="34" charset="0"/>
              </a:rPr>
              <a:t>tudatos gazdaságpolitika </a:t>
            </a:r>
            <a:r>
              <a:rPr lang="hu-HU" sz="2800" dirty="0">
                <a:latin typeface="Calibri" pitchFamily="34" charset="0"/>
              </a:rPr>
              <a:t>érvényesül</a:t>
            </a:r>
          </a:p>
          <a:p>
            <a:pPr marL="457200" indent="-457200">
              <a:buFont typeface="Wingdings" pitchFamily="2" charset="2"/>
              <a:buChar char="§"/>
            </a:pPr>
            <a:r>
              <a:rPr lang="hu-HU" sz="2800" dirty="0" smtClean="0">
                <a:latin typeface="Calibri" pitchFamily="34" charset="0"/>
              </a:rPr>
              <a:t>Korábban Spanyolországban </a:t>
            </a:r>
            <a:r>
              <a:rPr lang="hu-HU" sz="2800" dirty="0">
                <a:latin typeface="Calibri" pitchFamily="34" charset="0"/>
              </a:rPr>
              <a:t>és </a:t>
            </a:r>
            <a:r>
              <a:rPr lang="hu-HU" sz="2800" dirty="0" smtClean="0">
                <a:latin typeface="Calibri" pitchFamily="34" charset="0"/>
              </a:rPr>
              <a:t>Hollandiában, stb. </a:t>
            </a:r>
            <a:r>
              <a:rPr lang="hu-HU" sz="2800" dirty="0">
                <a:latin typeface="Calibri" pitchFamily="34" charset="0"/>
              </a:rPr>
              <a:t>is megjelenik</a:t>
            </a:r>
          </a:p>
          <a:p>
            <a:pPr marL="457200" indent="-457200">
              <a:buFont typeface="Wingdings" pitchFamily="2" charset="2"/>
              <a:buChar char="§"/>
            </a:pPr>
            <a:r>
              <a:rPr lang="hu-HU" sz="2800" dirty="0">
                <a:latin typeface="Calibri" pitchFamily="34" charset="0"/>
              </a:rPr>
              <a:t>Angliában is vannak jelentős képviselői, ráadásul ott mint gazdaságpolitika sikeresnek bizonyult…</a:t>
            </a:r>
          </a:p>
          <a:p>
            <a:pPr marL="457200" indent="-457200">
              <a:buFont typeface="Wingdings" pitchFamily="2" charset="2"/>
              <a:buChar char="§"/>
            </a:pPr>
            <a:r>
              <a:rPr lang="hu-HU" sz="2800" dirty="0">
                <a:latin typeface="Calibri" pitchFamily="34" charset="0"/>
              </a:rPr>
              <a:t>A</a:t>
            </a:r>
            <a:r>
              <a:rPr lang="hu-HU" sz="2800" b="1" dirty="0">
                <a:latin typeface="Calibri" pitchFamily="34" charset="0"/>
              </a:rPr>
              <a:t> kereskedő tőke ideológiája (</a:t>
            </a:r>
            <a:r>
              <a:rPr lang="hu-HU" sz="2800" b="1" dirty="0" err="1">
                <a:latin typeface="Calibri" pitchFamily="34" charset="0"/>
              </a:rPr>
              <a:t>mercator</a:t>
            </a:r>
            <a:r>
              <a:rPr lang="hu-HU" sz="2800" b="1" dirty="0">
                <a:latin typeface="Calibri" pitchFamily="34" charset="0"/>
              </a:rPr>
              <a:t>= kereskedő)</a:t>
            </a:r>
            <a:r>
              <a:rPr lang="hu-HU" sz="2800" dirty="0">
                <a:latin typeface="Calibri" pitchFamily="34" charset="0"/>
              </a:rPr>
              <a:t>. Művelőinek jelentős része maga is kereskedő</a:t>
            </a:r>
            <a:r>
              <a:rPr lang="hu-HU" sz="2800" dirty="0" smtClean="0">
                <a:latin typeface="Calibri" pitchFamily="34" charset="0"/>
              </a:rPr>
              <a:t>.</a:t>
            </a:r>
          </a:p>
          <a:p>
            <a:pPr marL="457200" indent="-457200">
              <a:buFont typeface="Wingdings" pitchFamily="2" charset="2"/>
              <a:buChar char="§"/>
            </a:pPr>
            <a:r>
              <a:rPr lang="hu-HU" sz="2800" b="1" dirty="0" smtClean="0">
                <a:latin typeface="Calibri" pitchFamily="34" charset="0"/>
              </a:rPr>
              <a:t>A fő kérdés: mi a gazdagság és honnan származik?</a:t>
            </a:r>
            <a:endParaRPr lang="hu-HU" sz="2800" b="1" dirty="0">
              <a:latin typeface="Calibri" pitchFamily="34" charset="0"/>
            </a:endParaRPr>
          </a:p>
        </p:txBody>
      </p:sp>
    </p:spTree>
    <p:extLst>
      <p:ext uri="{BB962C8B-B14F-4D97-AF65-F5344CB8AC3E}">
        <p14:creationId xmlns:p14="http://schemas.microsoft.com/office/powerpoint/2010/main" val="3751423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ím 1"/>
          <p:cNvSpPr>
            <a:spLocks noGrp="1"/>
          </p:cNvSpPr>
          <p:nvPr>
            <p:ph type="title"/>
          </p:nvPr>
        </p:nvSpPr>
        <p:spPr/>
        <p:txBody>
          <a:bodyPr/>
          <a:lstStyle/>
          <a:p>
            <a:pPr eaLnBrk="1" hangingPunct="1"/>
            <a:r>
              <a:rPr lang="hu-HU" b="1" smtClean="0"/>
              <a:t>Politikai gazdaságtan</a:t>
            </a:r>
            <a:endParaRPr lang="hu-HU" smtClean="0"/>
          </a:p>
        </p:txBody>
      </p:sp>
      <p:sp>
        <p:nvSpPr>
          <p:cNvPr id="3" name="Tartalom helye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hu-HU" dirty="0"/>
              <a:t>A tudományt amit művelnek </a:t>
            </a:r>
            <a:r>
              <a:rPr lang="hu-HU" b="1" dirty="0"/>
              <a:t>Politikai gazdaságtan</a:t>
            </a:r>
            <a:r>
              <a:rPr lang="hu-HU" dirty="0"/>
              <a:t>nak nevezik (</a:t>
            </a:r>
            <a:r>
              <a:rPr lang="hu-HU" dirty="0" err="1"/>
              <a:t>Montchretien</a:t>
            </a:r>
            <a:r>
              <a:rPr lang="hu-HU" dirty="0"/>
              <a:t> 1613 vagy 1615), mivel szerintük </a:t>
            </a:r>
            <a:r>
              <a:rPr lang="hu-HU" b="1" dirty="0"/>
              <a:t>a gazdasági folyamatokat az állam </a:t>
            </a:r>
            <a:r>
              <a:rPr lang="hu-HU" b="1" dirty="0" smtClean="0"/>
              <a:t>szabályozza</a:t>
            </a:r>
          </a:p>
          <a:p>
            <a:pPr eaLnBrk="1" fontAlgn="auto" hangingPunct="1">
              <a:spcAft>
                <a:spcPts val="0"/>
              </a:spcAft>
              <a:buFont typeface="Arial" pitchFamily="34" charset="0"/>
              <a:buChar char="•"/>
              <a:defRPr/>
            </a:pPr>
            <a:r>
              <a:rPr lang="hu-HU" b="1" dirty="0" smtClean="0"/>
              <a:t>A gazdasági törvények = az állami törvények</a:t>
            </a:r>
            <a:endParaRPr lang="hu-HU" b="1" dirty="0"/>
          </a:p>
          <a:p>
            <a:pPr eaLnBrk="1" fontAlgn="auto" hangingPunct="1">
              <a:spcAft>
                <a:spcPts val="0"/>
              </a:spcAft>
              <a:buFont typeface="Arial" pitchFamily="34" charset="0"/>
              <a:buChar char="•"/>
              <a:defRPr/>
            </a:pPr>
            <a:r>
              <a:rPr lang="hu-HU" dirty="0" smtClean="0"/>
              <a:t>Megjelenik az </a:t>
            </a:r>
            <a:r>
              <a:rPr lang="hu-HU" b="1" dirty="0" smtClean="0"/>
              <a:t>önálló gazdaságtudomány! </a:t>
            </a:r>
            <a:r>
              <a:rPr lang="hu-HU" dirty="0" smtClean="0"/>
              <a:t>Az </a:t>
            </a:r>
            <a:r>
              <a:rPr lang="hu-HU" dirty="0"/>
              <a:t>árutermelés fejlődésével függ össze, már </a:t>
            </a:r>
            <a:r>
              <a:rPr lang="hu-HU" dirty="0" smtClean="0"/>
              <a:t>átfogó, nemzetgazdasági </a:t>
            </a:r>
            <a:r>
              <a:rPr lang="hu-HU" dirty="0"/>
              <a:t>kérdésekkel, a pénz- és áruforgalom kérdéseivel foglalkozik</a:t>
            </a:r>
            <a:r>
              <a:rPr lang="hu-HU" dirty="0" smtClean="0"/>
              <a:t>.</a:t>
            </a:r>
            <a:endParaRPr lang="hu-HU" dirty="0"/>
          </a:p>
        </p:txBody>
      </p:sp>
    </p:spTree>
    <p:extLst>
      <p:ext uri="{BB962C8B-B14F-4D97-AF65-F5344CB8AC3E}">
        <p14:creationId xmlns:p14="http://schemas.microsoft.com/office/powerpoint/2010/main" val="16040274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1816</TotalTime>
  <Words>2981</Words>
  <Application>Microsoft Office PowerPoint</Application>
  <PresentationFormat>Diavetítés a képernyőre (4:3 oldalarány)</PresentationFormat>
  <Paragraphs>242</Paragraphs>
  <Slides>47</Slides>
  <Notes>1</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47</vt:i4>
      </vt:variant>
    </vt:vector>
  </HeadingPairs>
  <TitlesOfParts>
    <vt:vector size="53" baseType="lpstr">
      <vt:lpstr>Arial</vt:lpstr>
      <vt:lpstr>Calibri</vt:lpstr>
      <vt:lpstr>Times New Roman</vt:lpstr>
      <vt:lpstr>TimesNewRoman</vt:lpstr>
      <vt:lpstr>Wingdings</vt:lpstr>
      <vt:lpstr>Office-téma</vt:lpstr>
      <vt:lpstr>VÍGH LÁSZLÓ Közgazdaságtan Tanszék</vt:lpstr>
      <vt:lpstr>Követelmények</vt:lpstr>
      <vt:lpstr>Tananyag</vt:lpstr>
      <vt:lpstr>Miről lesz szó?</vt:lpstr>
      <vt:lpstr>Miről lesz szó?</vt:lpstr>
      <vt:lpstr>Bevezetés</vt:lpstr>
      <vt:lpstr>PowerPoint bemutató</vt:lpstr>
      <vt:lpstr>PowerPoint bemutató</vt:lpstr>
      <vt:lpstr>Politikai gazdaságtan</vt:lpstr>
      <vt:lpstr>Főbb jellemzői</vt:lpstr>
      <vt:lpstr>Fiziokrácia</vt:lpstr>
      <vt:lpstr>François Quesnay</vt:lpstr>
      <vt:lpstr>A klasszikus gazdaságtan előfutárai</vt:lpstr>
      <vt:lpstr>A  gazdaság természetes rendje </vt:lpstr>
      <vt:lpstr>Klasszikus angol politikai gazdaságtan</vt:lpstr>
      <vt:lpstr>   Adam Smith (1723-1790)</vt:lpstr>
      <vt:lpstr>A láthatatlan kéz</vt:lpstr>
      <vt:lpstr>PowerPoint bemutató</vt:lpstr>
      <vt:lpstr>Értékelmélet</vt:lpstr>
      <vt:lpstr>David Ricardo </vt:lpstr>
      <vt:lpstr>PowerPoint bemutató</vt:lpstr>
      <vt:lpstr>Munkaérték-elmélet következetesen! </vt:lpstr>
      <vt:lpstr>A neoklasszikus iskola</vt:lpstr>
      <vt:lpstr>Az 1870-es évek marginalista forradalma </vt:lpstr>
      <vt:lpstr>(Általános) egyensúly elmélet</vt:lpstr>
      <vt:lpstr>Knut Wicksell</vt:lpstr>
      <vt:lpstr>William Stanley Jevons (1835 – 1882)</vt:lpstr>
      <vt:lpstr>Carl Menger (1840 - 1921)</vt:lpstr>
      <vt:lpstr>Léon Walras (1834 – 1910)</vt:lpstr>
      <vt:lpstr>Alfred Marshall (1842 – 1924) - a szintézis</vt:lpstr>
      <vt:lpstr>Alfred Marshall </vt:lpstr>
      <vt:lpstr> John Maynard Keynes </vt:lpstr>
      <vt:lpstr>PowerPoint bemutató</vt:lpstr>
      <vt:lpstr>Fő műve</vt:lpstr>
      <vt:lpstr>PowerPoint bemutató</vt:lpstr>
      <vt:lpstr>A gazdaság monetáris elmélete</vt:lpstr>
      <vt:lpstr>A Say-törvény kritikája</vt:lpstr>
      <vt:lpstr>Say-törvény kritika és elégtelen kereslet</vt:lpstr>
      <vt:lpstr>Keynes gazdaságpolitikai javaslata: </vt:lpstr>
      <vt:lpstr>Mikro és makroökonómia</vt:lpstr>
      <vt:lpstr>Keynes hatása</vt:lpstr>
      <vt:lpstr>Monetarizmus Milton Friedman (1912-2006)</vt:lpstr>
      <vt:lpstr>Vissza a klasszikusokhoz!</vt:lpstr>
      <vt:lpstr>Az újklasszikus iskola</vt:lpstr>
      <vt:lpstr>3 fő ismertetőjegy:</vt:lpstr>
      <vt:lpstr>Gazdaságpolitikai következtetések </vt:lpstr>
      <vt:lpstr>Válság 2008-ban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kgt</dc:creator>
  <cp:lastModifiedBy>Kgt</cp:lastModifiedBy>
  <cp:revision>107</cp:revision>
  <dcterms:created xsi:type="dcterms:W3CDTF">2011-12-06T13:04:46Z</dcterms:created>
  <dcterms:modified xsi:type="dcterms:W3CDTF">2019-10-20T14:00:34Z</dcterms:modified>
</cp:coreProperties>
</file>